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6"/>
  </p:notesMasterIdLst>
  <p:sldIdLst>
    <p:sldId id="384" r:id="rId2"/>
    <p:sldId id="394" r:id="rId3"/>
    <p:sldId id="395" r:id="rId4"/>
    <p:sldId id="409" r:id="rId5"/>
    <p:sldId id="262" r:id="rId6"/>
    <p:sldId id="396" r:id="rId7"/>
    <p:sldId id="410" r:id="rId8"/>
    <p:sldId id="397" r:id="rId9"/>
    <p:sldId id="412" r:id="rId10"/>
    <p:sldId id="411" r:id="rId11"/>
    <p:sldId id="413" r:id="rId12"/>
    <p:sldId id="414" r:id="rId13"/>
    <p:sldId id="419" r:id="rId14"/>
    <p:sldId id="416" r:id="rId15"/>
    <p:sldId id="367" r:id="rId16"/>
    <p:sldId id="415" r:id="rId17"/>
    <p:sldId id="417" r:id="rId18"/>
    <p:sldId id="418" r:id="rId19"/>
    <p:sldId id="260" r:id="rId20"/>
    <p:sldId id="343" r:id="rId21"/>
    <p:sldId id="421" r:id="rId22"/>
    <p:sldId id="422" r:id="rId23"/>
    <p:sldId id="420" r:id="rId24"/>
    <p:sldId id="283" r:id="rId25"/>
  </p:sldIdLst>
  <p:sldSz cx="9144000" cy="5143500" type="screen16x9"/>
  <p:notesSz cx="6858000" cy="9144000"/>
  <p:embeddedFontLst>
    <p:embeddedFont>
      <p:font typeface="Cardo" panose="020B0604020202020204" charset="-79"/>
      <p:regular r:id="rId27"/>
      <p:bold r:id="rId28"/>
      <p:italic r:id="rId29"/>
    </p:embeddedFont>
    <p:embeddedFont>
      <p:font typeface="Josefin Sans" pitchFamily="2" charset="0"/>
      <p:regular r:id="rId30"/>
      <p:bold r:id="rId31"/>
      <p:italic r:id="rId32"/>
      <p:boldItalic r:id="rId33"/>
    </p:embeddedFont>
    <p:embeddedFont>
      <p:font typeface="Karla" pitchFamily="2" charset="0"/>
      <p:regular r:id="rId34"/>
      <p:bold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70EDE2-2D39-43B6-9B2F-3BF919B3E1E0}">
  <a:tblStyle styleId="{0970EDE2-2D39-43B6-9B2F-3BF919B3E1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A4ED92F9-3889-AA40-C69D-02B649A794F5}"/>
            </a:ext>
          </a:extLst>
        </p:cNvPr>
        <p:cNvGrpSpPr/>
        <p:nvPr/>
      </p:nvGrpSpPr>
      <p:grpSpPr>
        <a:xfrm>
          <a:off x="0" y="0"/>
          <a:ext cx="0" cy="0"/>
          <a:chOff x="0" y="0"/>
          <a:chExt cx="0" cy="0"/>
        </a:xfrm>
      </p:grpSpPr>
      <p:sp>
        <p:nvSpPr>
          <p:cNvPr id="213" name="Google Shape;213;g10c4e301897_0_0:notes">
            <a:extLst>
              <a:ext uri="{FF2B5EF4-FFF2-40B4-BE49-F238E27FC236}">
                <a16:creationId xmlns:a16="http://schemas.microsoft.com/office/drawing/2014/main" id="{5B481865-92CB-2B14-7D65-969316E20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a:extLst>
              <a:ext uri="{FF2B5EF4-FFF2-40B4-BE49-F238E27FC236}">
                <a16:creationId xmlns:a16="http://schemas.microsoft.com/office/drawing/2014/main" id="{3639AFB9-3EF0-3F9B-E7D1-703E693DF7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80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8AB03CB-9D7B-11BD-A940-CCAA764DF5ED}"/>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70B7056-A63D-F472-B8BF-75E6BD201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CA5D2AE-4762-B8C9-DD4F-E834EAC3E0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37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6E01E6E1-1EB8-50C8-1C1E-86ABF4A185D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0093694-481B-9332-C8D3-5685E4BC87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DE8CD9F4-7400-99B5-D04E-5816738AE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818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CE7760D6-8D1D-7767-240C-D5D2ED6B9CB2}"/>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73BD4C1C-558E-7F29-46F4-EBFC0B7FCE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C834CF44-8016-4A73-EE8E-B8ABE70D6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417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0CE4F82-5833-1FBE-2BFE-F6707640D661}"/>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A238FE59-BD69-1BF5-C92C-D32FC3CEDF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97DD7049-51C0-E78F-5F09-F954C32D6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07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7710A00-6109-63C9-DFBE-9385E1677592}"/>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7FF8879-687D-30D0-3AD3-940563DDA4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84ED9227-3708-677E-476F-90FCE3DA1F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1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744B484-32E1-2F84-E414-D7872CF4CEBA}"/>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C97D39D-1289-E589-6B9C-C5E0C9CC1B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13F714F-8C6E-1510-F457-565ECAB668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956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2840F9B-D997-185D-A631-1BC372C4983C}"/>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7090E092-5455-BAD4-2BEE-0112C86EC4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8695830A-C213-7A1F-0F2C-14361FE2B7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317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F7E4E32A-8E43-33B9-3F23-CB46BB3AF80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891AB19-73DB-CFF1-55EA-934F0D64A5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15D71E62-80B7-B189-CA88-EB5C28A64F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049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563C18BF-BD57-6408-9401-8C5046210F3F}"/>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2750478E-6018-D4A4-4DA9-12CBA194A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C455930D-E885-9F1A-D02E-3AFE7517A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39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F6649CD-E0BC-1B52-0E64-740A3042F1AB}"/>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82E7ECA-2001-E5E1-95FC-F1833EEC3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A738C2C-0503-C36B-EDFE-1A419B4B73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42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24F2AEE9-4A87-FE82-1632-CDBB629B281D}"/>
            </a:ext>
          </a:extLst>
        </p:cNvPr>
        <p:cNvGrpSpPr/>
        <p:nvPr/>
      </p:nvGrpSpPr>
      <p:grpSpPr>
        <a:xfrm>
          <a:off x="0" y="0"/>
          <a:ext cx="0" cy="0"/>
          <a:chOff x="0" y="0"/>
          <a:chExt cx="0" cy="0"/>
        </a:xfrm>
      </p:grpSpPr>
      <p:sp>
        <p:nvSpPr>
          <p:cNvPr id="278" name="Google Shape;278;g121caab1d12_0_0:notes">
            <a:extLst>
              <a:ext uri="{FF2B5EF4-FFF2-40B4-BE49-F238E27FC236}">
                <a16:creationId xmlns:a16="http://schemas.microsoft.com/office/drawing/2014/main" id="{6AF0C0F8-5197-B216-2A5A-DC38BDDA0E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a:extLst>
              <a:ext uri="{FF2B5EF4-FFF2-40B4-BE49-F238E27FC236}">
                <a16:creationId xmlns:a16="http://schemas.microsoft.com/office/drawing/2014/main" id="{3122D213-DD47-B660-9D98-AA7D3D6DBC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493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32043621-7C7E-7FC6-7B45-03447C43F681}"/>
            </a:ext>
          </a:extLst>
        </p:cNvPr>
        <p:cNvGrpSpPr/>
        <p:nvPr/>
      </p:nvGrpSpPr>
      <p:grpSpPr>
        <a:xfrm>
          <a:off x="0" y="0"/>
          <a:ext cx="0" cy="0"/>
          <a:chOff x="0" y="0"/>
          <a:chExt cx="0" cy="0"/>
        </a:xfrm>
      </p:grpSpPr>
      <p:sp>
        <p:nvSpPr>
          <p:cNvPr id="278" name="Google Shape;278;g121caab1d12_0_0:notes">
            <a:extLst>
              <a:ext uri="{FF2B5EF4-FFF2-40B4-BE49-F238E27FC236}">
                <a16:creationId xmlns:a16="http://schemas.microsoft.com/office/drawing/2014/main" id="{7B3C067E-4E7C-F1EB-D073-E1CB74BF01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a:extLst>
              <a:ext uri="{FF2B5EF4-FFF2-40B4-BE49-F238E27FC236}">
                <a16:creationId xmlns:a16="http://schemas.microsoft.com/office/drawing/2014/main" id="{A847C62E-8B7D-661E-9534-9154EC949B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935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260A767-F3BE-F819-9EEC-8EE79B5FF93B}"/>
            </a:ext>
          </a:extLst>
        </p:cNvPr>
        <p:cNvGrpSpPr/>
        <p:nvPr/>
      </p:nvGrpSpPr>
      <p:grpSpPr>
        <a:xfrm>
          <a:off x="0" y="0"/>
          <a:ext cx="0" cy="0"/>
          <a:chOff x="0" y="0"/>
          <a:chExt cx="0" cy="0"/>
        </a:xfrm>
      </p:grpSpPr>
      <p:sp>
        <p:nvSpPr>
          <p:cNvPr id="278" name="Google Shape;278;g121caab1d12_0_0:notes">
            <a:extLst>
              <a:ext uri="{FF2B5EF4-FFF2-40B4-BE49-F238E27FC236}">
                <a16:creationId xmlns:a16="http://schemas.microsoft.com/office/drawing/2014/main" id="{42CDA32B-B4F2-7007-3437-DA75910F94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a:extLst>
              <a:ext uri="{FF2B5EF4-FFF2-40B4-BE49-F238E27FC236}">
                <a16:creationId xmlns:a16="http://schemas.microsoft.com/office/drawing/2014/main" id="{0EB19E86-AD74-595A-D139-A72EF33EAA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304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8207E28A-3BE2-7F29-CC31-42D04C16C570}"/>
            </a:ext>
          </a:extLst>
        </p:cNvPr>
        <p:cNvGrpSpPr/>
        <p:nvPr/>
      </p:nvGrpSpPr>
      <p:grpSpPr>
        <a:xfrm>
          <a:off x="0" y="0"/>
          <a:ext cx="0" cy="0"/>
          <a:chOff x="0" y="0"/>
          <a:chExt cx="0" cy="0"/>
        </a:xfrm>
      </p:grpSpPr>
      <p:sp>
        <p:nvSpPr>
          <p:cNvPr id="278" name="Google Shape;278;g121caab1d12_0_0:notes">
            <a:extLst>
              <a:ext uri="{FF2B5EF4-FFF2-40B4-BE49-F238E27FC236}">
                <a16:creationId xmlns:a16="http://schemas.microsoft.com/office/drawing/2014/main" id="{5B671C25-AF59-4D6A-449C-006808E9F8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a:extLst>
              <a:ext uri="{FF2B5EF4-FFF2-40B4-BE49-F238E27FC236}">
                <a16:creationId xmlns:a16="http://schemas.microsoft.com/office/drawing/2014/main" id="{AEDAC1E5-50C0-2A78-6133-C13239B60A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002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905FC3A7-66EF-E8A3-938D-409B15DB6DDE}"/>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DA4CE0B-CDA6-D2B5-8539-BF5D15426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7069FA75-98ED-931E-6246-181CB4F4DB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18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EEC83FF-4B32-32E2-DD0D-4E9F8F1310E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8EA660A-66A0-1AF6-10CE-11B01F4C2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7675EBFF-613C-41AF-C7CA-9B0996161E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8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E54914E-FFB7-356F-4B1E-17B5ECDC63F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32C18EF-20F6-A18C-450E-FC45E0BA6A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85071F6-9C8F-770A-6835-66E8698D4E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89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AE5E7005-2D71-2500-02DC-E8E3BC4B1C3C}"/>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310D413-D0D0-7F4C-9E7E-432B51CD60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9C53BAB-5507-D891-B102-44490F54CB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854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6E71ABF-39CE-49FC-9999-667F77A72CF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51E5EAA-33C2-8927-B64E-518D44637A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1F868FB1-7DEC-2CC7-8CB9-E8E666531B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489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EC31B1B-AD78-FC28-653F-B9D8D89D7CB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323F0948-7193-3807-76A4-E00A892D02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799AD9F9-7935-3865-E2F6-63EC6A879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06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175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843075" y="737511"/>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713225" y="1590900"/>
            <a:ext cx="4644900" cy="93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1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9"/>
          <p:cNvSpPr txBox="1">
            <a:spLocks noGrp="1"/>
          </p:cNvSpPr>
          <p:nvPr>
            <p:ph type="subTitle" idx="1"/>
          </p:nvPr>
        </p:nvSpPr>
        <p:spPr>
          <a:xfrm>
            <a:off x="713225" y="2458725"/>
            <a:ext cx="39951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extLst>
      <p:ext uri="{BB962C8B-B14F-4D97-AF65-F5344CB8AC3E}">
        <p14:creationId xmlns:p14="http://schemas.microsoft.com/office/powerpoint/2010/main" val="289352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82" r:id="rId6"/>
    <p:sldLayoutId id="2147483683" r:id="rId7"/>
    <p:sldLayoutId id="214748368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osintframework.com/" TargetMode="External"/><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a:extLst>
            <a:ext uri="{FF2B5EF4-FFF2-40B4-BE49-F238E27FC236}">
              <a16:creationId xmlns:a16="http://schemas.microsoft.com/office/drawing/2014/main" id="{793B71B9-5D40-05BC-D20D-2E8FD248AFA1}"/>
            </a:ext>
          </a:extLst>
        </p:cNvPr>
        <p:cNvGrpSpPr/>
        <p:nvPr/>
      </p:nvGrpSpPr>
      <p:grpSpPr>
        <a:xfrm>
          <a:off x="0" y="0"/>
          <a:ext cx="0" cy="0"/>
          <a:chOff x="0" y="0"/>
          <a:chExt cx="0" cy="0"/>
        </a:xfrm>
      </p:grpSpPr>
      <p:pic>
        <p:nvPicPr>
          <p:cNvPr id="216" name="Google Shape;216;p41">
            <a:extLst>
              <a:ext uri="{FF2B5EF4-FFF2-40B4-BE49-F238E27FC236}">
                <a16:creationId xmlns:a16="http://schemas.microsoft.com/office/drawing/2014/main" id="{45155546-C99E-B3E4-A429-287D8BB2A4BE}"/>
              </a:ext>
            </a:extLst>
          </p:cNvPr>
          <p:cNvPicPr preferRelativeResize="0"/>
          <p:nvPr/>
        </p:nvPicPr>
        <p:blipFill>
          <a:blip r:embed="rId3">
            <a:alphaModFix/>
          </a:blip>
          <a:stretch>
            <a:fillRect/>
          </a:stretch>
        </p:blipFill>
        <p:spPr>
          <a:xfrm>
            <a:off x="5109125" y="-889800"/>
            <a:ext cx="3571874" cy="3555501"/>
          </a:xfrm>
          <a:prstGeom prst="rect">
            <a:avLst/>
          </a:prstGeom>
          <a:noFill/>
          <a:ln>
            <a:noFill/>
          </a:ln>
        </p:spPr>
      </p:pic>
      <p:pic>
        <p:nvPicPr>
          <p:cNvPr id="217" name="Google Shape;217;p41">
            <a:extLst>
              <a:ext uri="{FF2B5EF4-FFF2-40B4-BE49-F238E27FC236}">
                <a16:creationId xmlns:a16="http://schemas.microsoft.com/office/drawing/2014/main" id="{9CF1BCED-C4A7-2C02-E55E-3D689825F2BE}"/>
              </a:ext>
            </a:extLst>
          </p:cNvPr>
          <p:cNvPicPr preferRelativeResize="0"/>
          <p:nvPr/>
        </p:nvPicPr>
        <p:blipFill>
          <a:blip r:embed="rId3">
            <a:alphaModFix/>
          </a:blip>
          <a:stretch>
            <a:fillRect/>
          </a:stretch>
        </p:blipFill>
        <p:spPr>
          <a:xfrm flipH="1">
            <a:off x="6090600" y="2991075"/>
            <a:ext cx="3571874" cy="3555501"/>
          </a:xfrm>
          <a:prstGeom prst="rect">
            <a:avLst/>
          </a:prstGeom>
          <a:noFill/>
          <a:ln>
            <a:noFill/>
          </a:ln>
        </p:spPr>
      </p:pic>
      <p:sp>
        <p:nvSpPr>
          <p:cNvPr id="218" name="Google Shape;218;p41">
            <a:extLst>
              <a:ext uri="{FF2B5EF4-FFF2-40B4-BE49-F238E27FC236}">
                <a16:creationId xmlns:a16="http://schemas.microsoft.com/office/drawing/2014/main" id="{851A59BE-7660-B8B5-D97E-2D16776FEC02}"/>
              </a:ext>
            </a:extLst>
          </p:cNvPr>
          <p:cNvSpPr txBox="1">
            <a:spLocks noGrp="1"/>
          </p:cNvSpPr>
          <p:nvPr>
            <p:ph type="ctrTitle"/>
          </p:nvPr>
        </p:nvSpPr>
        <p:spPr>
          <a:xfrm>
            <a:off x="265217" y="1851900"/>
            <a:ext cx="5479757" cy="16276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000" dirty="0"/>
              <a:t>Open-Source Intelligence (OSINT)</a:t>
            </a:r>
            <a:br>
              <a:rPr lang="en-US" sz="5000" dirty="0"/>
            </a:br>
            <a:r>
              <a:rPr lang="en-US" sz="1400" dirty="0">
                <a:solidFill>
                  <a:schemeClr val="tx2"/>
                </a:solidFill>
              </a:rPr>
              <a:t>Week 10: By </a:t>
            </a:r>
            <a:r>
              <a:rPr lang="en-US" sz="1400" b="1" dirty="0">
                <a:solidFill>
                  <a:srgbClr val="00B050"/>
                </a:solidFill>
                <a:effectLst>
                  <a:outerShdw blurRad="38100" dist="38100" dir="2700000" algn="tl">
                    <a:srgbClr val="000000">
                      <a:alpha val="43137"/>
                    </a:srgbClr>
                  </a:outerShdw>
                </a:effectLst>
              </a:rPr>
              <a:t>Oracle</a:t>
            </a:r>
          </a:p>
        </p:txBody>
      </p:sp>
      <p:pic>
        <p:nvPicPr>
          <p:cNvPr id="220" name="Google Shape;220;p41">
            <a:extLst>
              <a:ext uri="{FF2B5EF4-FFF2-40B4-BE49-F238E27FC236}">
                <a16:creationId xmlns:a16="http://schemas.microsoft.com/office/drawing/2014/main" id="{C7909BAC-DD20-EC04-7D48-929A9B441824}"/>
              </a:ext>
            </a:extLst>
          </p:cNvPr>
          <p:cNvPicPr preferRelativeResize="0"/>
          <p:nvPr/>
        </p:nvPicPr>
        <p:blipFill>
          <a:blip r:embed="rId4">
            <a:alphaModFix/>
          </a:blip>
          <a:stretch>
            <a:fillRect/>
          </a:stretch>
        </p:blipFill>
        <p:spPr>
          <a:xfrm>
            <a:off x="6633750" y="1682925"/>
            <a:ext cx="1797024" cy="1872659"/>
          </a:xfrm>
          <a:prstGeom prst="rect">
            <a:avLst/>
          </a:prstGeom>
          <a:noFill/>
          <a:ln>
            <a:noFill/>
          </a:ln>
        </p:spPr>
      </p:pic>
      <p:pic>
        <p:nvPicPr>
          <p:cNvPr id="221" name="Google Shape;221;p41">
            <a:extLst>
              <a:ext uri="{FF2B5EF4-FFF2-40B4-BE49-F238E27FC236}">
                <a16:creationId xmlns:a16="http://schemas.microsoft.com/office/drawing/2014/main" id="{9EB291DF-6140-042B-94DD-A67515AC3328}"/>
              </a:ext>
            </a:extLst>
          </p:cNvPr>
          <p:cNvPicPr preferRelativeResize="0"/>
          <p:nvPr/>
        </p:nvPicPr>
        <p:blipFill>
          <a:blip r:embed="rId5">
            <a:alphaModFix/>
          </a:blip>
          <a:stretch>
            <a:fillRect/>
          </a:stretch>
        </p:blipFill>
        <p:spPr>
          <a:xfrm>
            <a:off x="5820450" y="1207077"/>
            <a:ext cx="2685800" cy="2685800"/>
          </a:xfrm>
          <a:prstGeom prst="rect">
            <a:avLst/>
          </a:prstGeom>
          <a:noFill/>
          <a:ln>
            <a:noFill/>
          </a:ln>
        </p:spPr>
      </p:pic>
      <p:pic>
        <p:nvPicPr>
          <p:cNvPr id="222" name="Google Shape;222;p41">
            <a:extLst>
              <a:ext uri="{FF2B5EF4-FFF2-40B4-BE49-F238E27FC236}">
                <a16:creationId xmlns:a16="http://schemas.microsoft.com/office/drawing/2014/main" id="{E64BA799-3C22-2D5C-6552-5201F761DD58}"/>
              </a:ext>
            </a:extLst>
          </p:cNvPr>
          <p:cNvPicPr preferRelativeResize="0"/>
          <p:nvPr/>
        </p:nvPicPr>
        <p:blipFill>
          <a:blip r:embed="rId6">
            <a:alphaModFix/>
          </a:blip>
          <a:stretch>
            <a:fillRect/>
          </a:stretch>
        </p:blipFill>
        <p:spPr>
          <a:xfrm rot="1685820">
            <a:off x="5804150" y="1973400"/>
            <a:ext cx="1797025" cy="1690971"/>
          </a:xfrm>
          <a:prstGeom prst="rect">
            <a:avLst/>
          </a:prstGeom>
          <a:noFill/>
          <a:ln>
            <a:noFill/>
          </a:ln>
        </p:spPr>
      </p:pic>
      <p:pic>
        <p:nvPicPr>
          <p:cNvPr id="223" name="Google Shape;223;p41">
            <a:extLst>
              <a:ext uri="{FF2B5EF4-FFF2-40B4-BE49-F238E27FC236}">
                <a16:creationId xmlns:a16="http://schemas.microsoft.com/office/drawing/2014/main" id="{0E27FEF4-D967-B568-675D-44ECF89FB0AF}"/>
              </a:ext>
            </a:extLst>
          </p:cNvPr>
          <p:cNvPicPr preferRelativeResize="0"/>
          <p:nvPr/>
        </p:nvPicPr>
        <p:blipFill>
          <a:blip r:embed="rId7">
            <a:alphaModFix/>
          </a:blip>
          <a:stretch>
            <a:fillRect/>
          </a:stretch>
        </p:blipFill>
        <p:spPr>
          <a:xfrm rot="-6298734">
            <a:off x="5502566" y="877290"/>
            <a:ext cx="1775043" cy="1600522"/>
          </a:xfrm>
          <a:prstGeom prst="rect">
            <a:avLst/>
          </a:prstGeom>
          <a:noFill/>
          <a:ln>
            <a:noFill/>
          </a:ln>
        </p:spPr>
      </p:pic>
      <p:pic>
        <p:nvPicPr>
          <p:cNvPr id="224" name="Google Shape;224;p41">
            <a:extLst>
              <a:ext uri="{FF2B5EF4-FFF2-40B4-BE49-F238E27FC236}">
                <a16:creationId xmlns:a16="http://schemas.microsoft.com/office/drawing/2014/main" id="{CCAF027E-AE8D-A5BB-2C73-89F704C795F7}"/>
              </a:ext>
            </a:extLst>
          </p:cNvPr>
          <p:cNvPicPr preferRelativeResize="0"/>
          <p:nvPr/>
        </p:nvPicPr>
        <p:blipFill>
          <a:blip r:embed="rId8">
            <a:alphaModFix/>
          </a:blip>
          <a:stretch>
            <a:fillRect/>
          </a:stretch>
        </p:blipFill>
        <p:spPr>
          <a:xfrm>
            <a:off x="7540650" y="665775"/>
            <a:ext cx="588600" cy="618625"/>
          </a:xfrm>
          <a:prstGeom prst="rect">
            <a:avLst/>
          </a:prstGeom>
          <a:noFill/>
          <a:ln>
            <a:noFill/>
          </a:ln>
        </p:spPr>
      </p:pic>
      <p:pic>
        <p:nvPicPr>
          <p:cNvPr id="225" name="Google Shape;225;p41">
            <a:extLst>
              <a:ext uri="{FF2B5EF4-FFF2-40B4-BE49-F238E27FC236}">
                <a16:creationId xmlns:a16="http://schemas.microsoft.com/office/drawing/2014/main" id="{065D57B4-21F2-6674-D1C4-4B0C228402CC}"/>
              </a:ext>
            </a:extLst>
          </p:cNvPr>
          <p:cNvPicPr preferRelativeResize="0"/>
          <p:nvPr/>
        </p:nvPicPr>
        <p:blipFill>
          <a:blip r:embed="rId9">
            <a:alphaModFix/>
          </a:blip>
          <a:stretch>
            <a:fillRect/>
          </a:stretch>
        </p:blipFill>
        <p:spPr>
          <a:xfrm>
            <a:off x="5820450" y="3804825"/>
            <a:ext cx="839381" cy="803750"/>
          </a:xfrm>
          <a:prstGeom prst="rect">
            <a:avLst/>
          </a:prstGeom>
          <a:noFill/>
          <a:ln>
            <a:noFill/>
          </a:ln>
        </p:spPr>
      </p:pic>
    </p:spTree>
    <p:extLst>
      <p:ext uri="{BB962C8B-B14F-4D97-AF65-F5344CB8AC3E}">
        <p14:creationId xmlns:p14="http://schemas.microsoft.com/office/powerpoint/2010/main" val="237521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311CE0BB-84AB-8131-7E60-88F9114CCF2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F87DBAF-EEC6-FB93-B4B5-33E10C6D7D47}"/>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Processing of data and information</a:t>
            </a:r>
          </a:p>
        </p:txBody>
      </p:sp>
      <p:sp>
        <p:nvSpPr>
          <p:cNvPr id="261" name="Google Shape;261;p44">
            <a:extLst>
              <a:ext uri="{FF2B5EF4-FFF2-40B4-BE49-F238E27FC236}">
                <a16:creationId xmlns:a16="http://schemas.microsoft.com/office/drawing/2014/main" id="{E6856FED-F1A3-86F6-934D-DD04F99644C2}"/>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Here your objective is not only the visualization of the information but also the application of decoding, decryption, validation, and evaluation techniques that will allow you to filter the huge amount of information you obtained, to identify useful data for your research.</a:t>
            </a:r>
          </a:p>
        </p:txBody>
      </p:sp>
      <p:pic>
        <p:nvPicPr>
          <p:cNvPr id="262" name="Google Shape;262;p44">
            <a:extLst>
              <a:ext uri="{FF2B5EF4-FFF2-40B4-BE49-F238E27FC236}">
                <a16:creationId xmlns:a16="http://schemas.microsoft.com/office/drawing/2014/main" id="{92D5C974-A547-8101-2396-9790332C1FF5}"/>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E6DBDB6-4F51-37FD-29A7-D0493B10D0E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90828541-63DE-8515-2A12-0615E2C8A41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D5097627-9290-927C-E856-3E1F62D711CF}"/>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7708204F-3EBE-1B12-79B7-AABEB053D76A}"/>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DA6DD622-7498-4FB2-CE32-00AAAF31246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A786CC44-21A4-951E-7F42-B0B1D5F6DBA3}"/>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51915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68CA840A-EDF8-5779-5549-0A4A6C4356E9}"/>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67A4F2A6-C765-0441-AAA1-8983506CC0EA}"/>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Analysis to produce meaningful intelligence</a:t>
            </a:r>
          </a:p>
        </p:txBody>
      </p:sp>
      <p:sp>
        <p:nvSpPr>
          <p:cNvPr id="261" name="Google Shape;261;p44">
            <a:extLst>
              <a:ext uri="{FF2B5EF4-FFF2-40B4-BE49-F238E27FC236}">
                <a16:creationId xmlns:a16="http://schemas.microsoft.com/office/drawing/2014/main" id="{492E6A9D-7073-FF33-E785-2C765A381530}"/>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Here you must compile all the information you filtered in the previous step to obtain the solutions to your initial problem, as well as create a coherent intelligence product (report, conference, etc.) that allows you to explain the process you recently carried out clearly</a:t>
            </a:r>
          </a:p>
        </p:txBody>
      </p:sp>
      <p:pic>
        <p:nvPicPr>
          <p:cNvPr id="262" name="Google Shape;262;p44">
            <a:extLst>
              <a:ext uri="{FF2B5EF4-FFF2-40B4-BE49-F238E27FC236}">
                <a16:creationId xmlns:a16="http://schemas.microsoft.com/office/drawing/2014/main" id="{5A73857E-DCEC-01D8-54B2-587028A2714C}"/>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FB8AF67-9CBD-D932-5311-1CF0470C41A2}"/>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3CDBC2C7-718D-BCDA-7BBD-724513695B96}"/>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F0ACB08D-1B75-C2C9-8DCB-795DBDA0D04F}"/>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5AA7441-5BEE-FAF2-9F1A-E8D6003FB2E2}"/>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8B88C8C-1DD1-F5A3-2429-325CA31D3081}"/>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877332A-8F47-A539-D36C-8705E252CE2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79861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EEACC738-D424-0134-BBD2-244BF82E412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5270A90-89D1-C4C7-ABB8-29CF0AD43014}"/>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Dissemination of intelligence to the clients</a:t>
            </a:r>
          </a:p>
        </p:txBody>
      </p:sp>
      <p:sp>
        <p:nvSpPr>
          <p:cNvPr id="261" name="Google Shape;261;p44">
            <a:extLst>
              <a:ext uri="{FF2B5EF4-FFF2-40B4-BE49-F238E27FC236}">
                <a16:creationId xmlns:a16="http://schemas.microsoft.com/office/drawing/2014/main" id="{DD6C40DD-E45E-44AB-9CE3-7A955BC5971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The final step. Here you must deliver the product you developed throughout the process to the stakeholders (individuals or groups) that requested it. This will help these people make informed and appropriate decisions when tackling the original problem.</a:t>
            </a:r>
          </a:p>
        </p:txBody>
      </p:sp>
      <p:pic>
        <p:nvPicPr>
          <p:cNvPr id="262" name="Google Shape;262;p44">
            <a:extLst>
              <a:ext uri="{FF2B5EF4-FFF2-40B4-BE49-F238E27FC236}">
                <a16:creationId xmlns:a16="http://schemas.microsoft.com/office/drawing/2014/main" id="{020BFFD3-D56E-CE61-DA47-DB12FC0FE66B}"/>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6FF29D36-B7B9-48B6-CF0D-B339D3783B4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8E831EE3-123B-2FFB-923D-E0EEA8E2350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52A9A925-AD5A-5A23-3456-67D07571E1C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2F10F58-4EB8-DC4E-621B-4C0277BE1400}"/>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D714E0D4-29F7-55EC-C28A-0F14B6E75C03}"/>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799C653-F617-8298-485D-FD2E573A404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9312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76B445F5-F540-9F28-A2F9-C86A1D8D93B2}"/>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6E2490FB-4D87-3B36-EEDF-684F8AC6DC5C}"/>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OSINT Tools</a:t>
            </a:r>
            <a:endParaRPr dirty="0"/>
          </a:p>
        </p:txBody>
      </p:sp>
      <p:sp>
        <p:nvSpPr>
          <p:cNvPr id="310" name="Google Shape;310;p47">
            <a:extLst>
              <a:ext uri="{FF2B5EF4-FFF2-40B4-BE49-F238E27FC236}">
                <a16:creationId xmlns:a16="http://schemas.microsoft.com/office/drawing/2014/main" id="{3CCF37F6-60C1-FCC8-7B9D-39C711B5C6C3}"/>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pic>
        <p:nvPicPr>
          <p:cNvPr id="312" name="Google Shape;312;p47">
            <a:extLst>
              <a:ext uri="{FF2B5EF4-FFF2-40B4-BE49-F238E27FC236}">
                <a16:creationId xmlns:a16="http://schemas.microsoft.com/office/drawing/2014/main" id="{1195C34C-A427-5297-FFC2-71B9840115E9}"/>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1675424E-1E09-A6EF-25E4-435DF39F3B5E}"/>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76F3D1D0-F6AB-84C7-FC41-DD270F290C4A}"/>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3CFE5FDF-893F-CEDB-4391-3B52DF36CE80}"/>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35710053-6971-830C-B95C-C5B4E5D97EB1}"/>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30784AD2-5F05-47A7-861B-FAA80D5E56F0}"/>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0836D811-370B-B569-84C8-AF41875E78D1}"/>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257194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EB0FEB11-95AC-7CB1-EC95-847B618C256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3E2F966-0148-3D07-87E6-A7EBBD8A5F8A}"/>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err="1"/>
              <a:t>Theharvester</a:t>
            </a:r>
            <a:r>
              <a:rPr lang="en-US" dirty="0"/>
              <a:t> Usage Example</a:t>
            </a:r>
          </a:p>
        </p:txBody>
      </p:sp>
      <p:sp>
        <p:nvSpPr>
          <p:cNvPr id="261" name="Google Shape;261;p44">
            <a:extLst>
              <a:ext uri="{FF2B5EF4-FFF2-40B4-BE49-F238E27FC236}">
                <a16:creationId xmlns:a16="http://schemas.microsoft.com/office/drawing/2014/main" id="{8CC5585B-DD46-F36E-1F06-C1637BF1D795}"/>
              </a:ext>
            </a:extLst>
          </p:cNvPr>
          <p:cNvSpPr txBox="1">
            <a:spLocks noGrp="1"/>
          </p:cNvSpPr>
          <p:nvPr>
            <p:ph type="body" idx="1"/>
          </p:nvPr>
        </p:nvSpPr>
        <p:spPr>
          <a:xfrm>
            <a:off x="4788799" y="1691464"/>
            <a:ext cx="4154309"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FFFFFF"/>
                </a:solidFill>
                <a:effectLst/>
                <a:latin typeface="Cardo" panose="020B0604020202020204" charset="-79"/>
                <a:ea typeface="Cardo" panose="020B0604020202020204" charset="-79"/>
                <a:cs typeface="Cardo" panose="020B0604020202020204" charset="-79"/>
              </a:rPr>
              <a:t>The Harvester is a tool that was developed in Python. Using this, you can gather information like emails, subdomains, hosts, employee names, open ports and banners from different public sources like search engines, PGP key servers, and the SHODAN computer database.</a:t>
            </a:r>
          </a:p>
          <a:p>
            <a:pPr marL="0" lvl="0" indent="0" algn="l" rtl="0">
              <a:spcBef>
                <a:spcPts val="0"/>
              </a:spcBef>
              <a:spcAft>
                <a:spcPts val="0"/>
              </a:spcAft>
              <a:buClr>
                <a:srgbClr val="273D40"/>
              </a:buClr>
              <a:buSzPts val="600"/>
              <a:buFont typeface="Arial"/>
              <a:buNone/>
            </a:pPr>
            <a:endParaRPr lang="en-US" dirty="0">
              <a:solidFill>
                <a:srgbClr val="FFFFFF"/>
              </a:solidFill>
              <a:latin typeface="Cardo" panose="020B0604020202020204" charset="-79"/>
              <a:ea typeface="Cardo" panose="020B0604020202020204" charset="-79"/>
              <a:cs typeface="Cardo" panose="020B0604020202020204" charset="-79"/>
            </a:endParaRPr>
          </a:p>
          <a:p>
            <a:pPr marL="0" lvl="0" indent="0" algn="l" rtl="0">
              <a:spcBef>
                <a:spcPts val="0"/>
              </a:spcBef>
              <a:spcAft>
                <a:spcPts val="0"/>
              </a:spcAft>
              <a:buClr>
                <a:srgbClr val="273D40"/>
              </a:buClr>
              <a:buSzPts val="600"/>
              <a:buFont typeface="Arial"/>
              <a:buNone/>
            </a:pPr>
            <a:r>
              <a:rPr lang="en-US" dirty="0">
                <a:latin typeface="Cardo" panose="020B0604020202020204" charset="-79"/>
                <a:ea typeface="Cardo" panose="020B0604020202020204" charset="-79"/>
                <a:cs typeface="Cardo" panose="020B0604020202020204" charset="-79"/>
              </a:rPr>
              <a:t>This tool is useful for anyone like you who needs to know what an attacker can see about the organization.</a:t>
            </a:r>
          </a:p>
        </p:txBody>
      </p:sp>
      <p:pic>
        <p:nvPicPr>
          <p:cNvPr id="262" name="Google Shape;262;p44">
            <a:extLst>
              <a:ext uri="{FF2B5EF4-FFF2-40B4-BE49-F238E27FC236}">
                <a16:creationId xmlns:a16="http://schemas.microsoft.com/office/drawing/2014/main" id="{20EDC4CF-0215-E5A1-1B42-479B3A025AC4}"/>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35F64544-A1DD-BFF7-1F47-A6C45439280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F5A078E-272D-B668-7093-F6F85CD4A77F}"/>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BED8713D-19F0-ECE1-47F3-7886937D9B99}"/>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BD4294C-CE51-E0BA-1BB1-F9F33B884548}"/>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BF5083C-F625-5FD5-D185-0847C0C0908F}"/>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E9877794-BC01-D387-2E2C-80C935A09B7E}"/>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30319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A48A3D6-C9AC-7A24-030D-A5E2B3E1A68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2873295-6148-28B3-D9A6-296E3F916E76}"/>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err="1"/>
              <a:t>Theharvester</a:t>
            </a:r>
            <a:r>
              <a:rPr lang="en-US" dirty="0"/>
              <a:t> Usage Example</a:t>
            </a:r>
          </a:p>
        </p:txBody>
      </p:sp>
      <p:sp>
        <p:nvSpPr>
          <p:cNvPr id="261" name="Google Shape;261;p44">
            <a:extLst>
              <a:ext uri="{FF2B5EF4-FFF2-40B4-BE49-F238E27FC236}">
                <a16:creationId xmlns:a16="http://schemas.microsoft.com/office/drawing/2014/main" id="{744046DB-6DED-4DE6-E690-87A07E7DFF47}"/>
              </a:ext>
            </a:extLst>
          </p:cNvPr>
          <p:cNvSpPr txBox="1">
            <a:spLocks noGrp="1"/>
          </p:cNvSpPr>
          <p:nvPr>
            <p:ph type="body" idx="1"/>
          </p:nvPr>
        </p:nvSpPr>
        <p:spPr>
          <a:xfrm>
            <a:off x="4788799" y="1691464"/>
            <a:ext cx="4154309" cy="31368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err="1">
                <a:solidFill>
                  <a:srgbClr val="FFFFFF"/>
                </a:solidFill>
                <a:effectLst/>
                <a:latin typeface="Courier New" panose="02070309020205020404" pitchFamily="49" charset="0"/>
              </a:rPr>
              <a:t>theHarvester</a:t>
            </a:r>
            <a:r>
              <a:rPr lang="en-US" b="0" i="0" dirty="0">
                <a:solidFill>
                  <a:srgbClr val="5EBDAB"/>
                </a:solidFill>
                <a:effectLst/>
                <a:latin typeface="Courier New" panose="02070309020205020404" pitchFamily="49" charset="0"/>
              </a:rPr>
              <a:t> -d</a:t>
            </a:r>
            <a:r>
              <a:rPr lang="en-US" b="0" i="0" dirty="0">
                <a:solidFill>
                  <a:srgbClr val="FFFFFF"/>
                </a:solidFill>
                <a:effectLst/>
                <a:latin typeface="Courier New" panose="02070309020205020404" pitchFamily="49" charset="0"/>
              </a:rPr>
              <a:t> kali.org</a:t>
            </a:r>
            <a:r>
              <a:rPr lang="en-US" b="0" i="0" dirty="0">
                <a:solidFill>
                  <a:srgbClr val="5EBDAB"/>
                </a:solidFill>
                <a:effectLst/>
                <a:latin typeface="Courier New" panose="02070309020205020404" pitchFamily="49" charset="0"/>
              </a:rPr>
              <a:t> -l</a:t>
            </a:r>
            <a:r>
              <a:rPr lang="en-US" b="0" i="0" dirty="0">
                <a:solidFill>
                  <a:srgbClr val="FFFFFF"/>
                </a:solidFill>
                <a:effectLst/>
                <a:latin typeface="Courier New" panose="02070309020205020404" pitchFamily="49" charset="0"/>
              </a:rPr>
              <a:t> 500</a:t>
            </a:r>
            <a:r>
              <a:rPr lang="en-US" b="0" i="0" dirty="0">
                <a:solidFill>
                  <a:srgbClr val="5EBDAB"/>
                </a:solidFill>
                <a:effectLst/>
                <a:latin typeface="Courier New" panose="02070309020205020404" pitchFamily="49" charset="0"/>
              </a:rPr>
              <a:t> -b</a:t>
            </a:r>
            <a:r>
              <a:rPr lang="en-US" b="0" i="0" dirty="0">
                <a:solidFill>
                  <a:srgbClr val="FFFFFF"/>
                </a:solidFill>
                <a:effectLst/>
                <a:latin typeface="Courier New" panose="02070309020205020404" pitchFamily="49" charset="0"/>
              </a:rPr>
              <a:t> </a:t>
            </a:r>
            <a:r>
              <a:rPr lang="en-US" b="0" i="0" dirty="0" err="1">
                <a:solidFill>
                  <a:srgbClr val="FFFFFF"/>
                </a:solidFill>
                <a:effectLst/>
                <a:latin typeface="Courier New" panose="02070309020205020404" pitchFamily="49" charset="0"/>
              </a:rPr>
              <a:t>duckduckgo</a:t>
            </a:r>
            <a:endParaRPr lang="en-US" b="0" i="0" dirty="0">
              <a:solidFill>
                <a:srgbClr val="FFFFFF"/>
              </a:solidFill>
              <a:effectLst/>
              <a:latin typeface="Courier New" panose="02070309020205020404" pitchFamily="49" charset="0"/>
            </a:endParaRPr>
          </a:p>
          <a:p>
            <a:pPr marL="0" lvl="0" indent="0" algn="l" rtl="0">
              <a:spcBef>
                <a:spcPts val="0"/>
              </a:spcBef>
              <a:spcAft>
                <a:spcPts val="0"/>
              </a:spcAft>
              <a:buClr>
                <a:srgbClr val="273D40"/>
              </a:buClr>
              <a:buSzPts val="600"/>
              <a:buFont typeface="Arial"/>
              <a:buNone/>
            </a:pPr>
            <a:endParaRPr lang="en-US" dirty="0">
              <a:solidFill>
                <a:srgbClr val="FFFFFF"/>
              </a:solidFill>
              <a:latin typeface="Courier New" panose="02070309020205020404" pitchFamily="49" charset="0"/>
            </a:endParaRPr>
          </a:p>
          <a:p>
            <a:pPr marL="0" lvl="0" indent="0" algn="l" rtl="0">
              <a:spcBef>
                <a:spcPts val="0"/>
              </a:spcBef>
              <a:spcAft>
                <a:spcPts val="0"/>
              </a:spcAft>
              <a:buClr>
                <a:srgbClr val="273D40"/>
              </a:buClr>
              <a:buSzPts val="600"/>
              <a:buFont typeface="Arial"/>
              <a:buNone/>
            </a:pPr>
            <a:r>
              <a:rPr lang="en-US" dirty="0"/>
              <a:t>Search from email addresses from a domain (-d kali.org), limiting the results to 500 (-l 500), using DuckDuckGo (-b </a:t>
            </a:r>
            <a:r>
              <a:rPr lang="en-US" dirty="0" err="1"/>
              <a:t>duckduckgo</a:t>
            </a:r>
            <a:r>
              <a:rPr lang="en-US" dirty="0"/>
              <a:t>)</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b="1" i="1" dirty="0">
                <a:solidFill>
                  <a:srgbClr val="00B050"/>
                </a:solidFill>
              </a:rPr>
              <a:t>Explore</a:t>
            </a:r>
            <a:r>
              <a:rPr lang="en-US" dirty="0"/>
              <a:t>: Try using The Harvester with different domains, and different data sources.</a:t>
            </a:r>
          </a:p>
          <a:p>
            <a:pPr marL="0" lvl="0" indent="0" algn="l" rtl="0">
              <a:spcBef>
                <a:spcPts val="0"/>
              </a:spcBef>
              <a:spcAft>
                <a:spcPts val="0"/>
              </a:spcAft>
              <a:buClr>
                <a:srgbClr val="273D40"/>
              </a:buClr>
              <a:buSzPts val="600"/>
              <a:buFont typeface="Arial"/>
              <a:buNone/>
            </a:pPr>
            <a:r>
              <a:rPr lang="en-US" dirty="0"/>
              <a:t>Access the help sheet using the command </a:t>
            </a:r>
            <a:r>
              <a:rPr lang="en-US" dirty="0" err="1"/>
              <a:t>theHarvester</a:t>
            </a:r>
            <a:r>
              <a:rPr lang="en-US" dirty="0"/>
              <a:t> within the command line to see the data sources available, and other arguments to retrieve specific data.</a:t>
            </a:r>
          </a:p>
        </p:txBody>
      </p:sp>
      <p:pic>
        <p:nvPicPr>
          <p:cNvPr id="262" name="Google Shape;262;p44">
            <a:extLst>
              <a:ext uri="{FF2B5EF4-FFF2-40B4-BE49-F238E27FC236}">
                <a16:creationId xmlns:a16="http://schemas.microsoft.com/office/drawing/2014/main" id="{CFFE1E39-8B21-7DAA-FDC6-CCAB5FFFF48C}"/>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8E916759-9DE6-FD02-F86B-EB159D063609}"/>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1DEEC6E-A022-C66A-63E5-D75AA31940CA}"/>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36404E5-82D9-AE6F-9F1E-A205D4580706}"/>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D4E15E8-45A2-18FE-CE7B-B12152CBF90A}"/>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8FF34B6-A836-780B-A1AA-205ACF4FAB2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404238AF-CF52-4B17-303D-9A22954DBC78}"/>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83667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A784E744-A5A5-44C7-39A5-8162723CF9B4}"/>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5E904C81-3CD5-9A1E-DB54-C82AEA2C96FF}"/>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OSINT Framework</a:t>
            </a:r>
            <a:endParaRPr dirty="0"/>
          </a:p>
        </p:txBody>
      </p:sp>
      <p:sp>
        <p:nvSpPr>
          <p:cNvPr id="310" name="Google Shape;310;p47">
            <a:extLst>
              <a:ext uri="{FF2B5EF4-FFF2-40B4-BE49-F238E27FC236}">
                <a16:creationId xmlns:a16="http://schemas.microsoft.com/office/drawing/2014/main" id="{28FC24D5-C3DB-9CC1-EE48-DBB1CAB74D29}"/>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pic>
        <p:nvPicPr>
          <p:cNvPr id="312" name="Google Shape;312;p47">
            <a:extLst>
              <a:ext uri="{FF2B5EF4-FFF2-40B4-BE49-F238E27FC236}">
                <a16:creationId xmlns:a16="http://schemas.microsoft.com/office/drawing/2014/main" id="{CE02F54E-0A07-500F-D74F-66C52FC48D2B}"/>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FBFA2C92-90FB-0986-0EA1-B2F08EB261AB}"/>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79EA16C0-315C-3D7D-E30E-C7C4CCCA5298}"/>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8EC18162-55B7-7E11-6171-3E11E329EEC1}"/>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552BBBBB-3CAB-BC2F-671C-79AEC89854A0}"/>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2A3A390C-5140-5E5B-490A-75C61C612F7C}"/>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78F3CDF0-7FCF-F9BE-2F04-FF24C1355A5C}"/>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3568061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4EF127F4-B654-5D43-1E3E-C040D01D216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05ED35F3-4180-FEC9-0E08-D68D389506AF}"/>
              </a:ext>
            </a:extLst>
          </p:cNvPr>
          <p:cNvSpPr txBox="1">
            <a:spLocks noGrp="1"/>
          </p:cNvSpPr>
          <p:nvPr>
            <p:ph type="title"/>
          </p:nvPr>
        </p:nvSpPr>
        <p:spPr>
          <a:xfrm>
            <a:off x="737872" y="329386"/>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OSINT Framework</a:t>
            </a:r>
            <a:br>
              <a:rPr lang="en-US" dirty="0"/>
            </a:br>
            <a:r>
              <a:rPr lang="en-US" dirty="0"/>
              <a:t>        </a:t>
            </a:r>
          </a:p>
        </p:txBody>
      </p:sp>
      <p:sp>
        <p:nvSpPr>
          <p:cNvPr id="261" name="Google Shape;261;p44">
            <a:extLst>
              <a:ext uri="{FF2B5EF4-FFF2-40B4-BE49-F238E27FC236}">
                <a16:creationId xmlns:a16="http://schemas.microsoft.com/office/drawing/2014/main" id="{973F1C22-1BA5-E8F3-2123-E3FA75228342}"/>
              </a:ext>
            </a:extLst>
          </p:cNvPr>
          <p:cNvSpPr txBox="1">
            <a:spLocks noGrp="1"/>
          </p:cNvSpPr>
          <p:nvPr>
            <p:ph type="body" idx="1"/>
          </p:nvPr>
        </p:nvSpPr>
        <p:spPr>
          <a:xfrm>
            <a:off x="4788799" y="1691464"/>
            <a:ext cx="4154309" cy="31368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200" b="0" i="0" dirty="0">
                <a:solidFill>
                  <a:srgbClr val="FFFFFF"/>
                </a:solidFill>
                <a:effectLst/>
                <a:latin typeface="Cardo" panose="020B0604020202020204" charset="-79"/>
                <a:ea typeface="Cardo" panose="020B0604020202020204" charset="-79"/>
                <a:cs typeface="Cardo" panose="020B0604020202020204" charset="-79"/>
              </a:rPr>
              <a:t>This website, created by Justin Nordine, is a hub for hundreds of OSINT sources and tools and is easily sorted so you can find the tool that you need quickly. </a:t>
            </a:r>
          </a:p>
          <a:p>
            <a:pPr marL="0" lvl="0" indent="0" algn="l" rtl="0">
              <a:spcBef>
                <a:spcPts val="0"/>
              </a:spcBef>
              <a:spcAft>
                <a:spcPts val="0"/>
              </a:spcAft>
              <a:buClr>
                <a:srgbClr val="273D40"/>
              </a:buClr>
              <a:buSzPts val="600"/>
              <a:buFont typeface="Arial"/>
              <a:buNone/>
            </a:pPr>
            <a:endParaRPr lang="en-US" sz="1200" dirty="0">
              <a:solidFill>
                <a:srgbClr val="FFFFFF"/>
              </a:solidFill>
              <a:latin typeface="Cardo" panose="020B0604020202020204" charset="-79"/>
              <a:ea typeface="Cardo" panose="020B0604020202020204" charset="-79"/>
              <a:cs typeface="Cardo" panose="020B0604020202020204" charset="-79"/>
            </a:endParaRPr>
          </a:p>
          <a:p>
            <a:pPr marL="0" lvl="0" indent="0" algn="l" rtl="0">
              <a:spcBef>
                <a:spcPts val="0"/>
              </a:spcBef>
              <a:spcAft>
                <a:spcPts val="0"/>
              </a:spcAft>
              <a:buClr>
                <a:srgbClr val="273D40"/>
              </a:buClr>
              <a:buSzPts val="600"/>
              <a:buFont typeface="Arial"/>
              <a:buNone/>
            </a:pPr>
            <a:r>
              <a:rPr lang="en-US" sz="1200" b="0" i="0" dirty="0">
                <a:solidFill>
                  <a:srgbClr val="FFFFFF"/>
                </a:solidFill>
                <a:effectLst/>
                <a:latin typeface="Cardo" panose="020B0604020202020204" charset="-79"/>
                <a:ea typeface="Cardo" panose="020B0604020202020204" charset="-79"/>
                <a:cs typeface="Cardo" panose="020B0604020202020204" charset="-79"/>
              </a:rPr>
              <a:t>You can access the site here – </a:t>
            </a:r>
            <a:r>
              <a:rPr lang="en-US" sz="1200" b="0" i="0" dirty="0">
                <a:solidFill>
                  <a:srgbClr val="FFFFFF"/>
                </a:solidFill>
                <a:effectLst/>
                <a:latin typeface="Cardo" panose="020B0604020202020204" charset="-79"/>
                <a:ea typeface="Cardo" panose="020B0604020202020204" charset="-79"/>
                <a:cs typeface="Cardo" panose="020B0604020202020204" charset="-79"/>
                <a:hlinkClick r:id="rId3"/>
              </a:rPr>
              <a:t>https://osintframework.com</a:t>
            </a:r>
            <a:endParaRPr lang="en-US" sz="1200" b="0" i="0" dirty="0">
              <a:solidFill>
                <a:srgbClr val="FFFFFF"/>
              </a:solidFill>
              <a:effectLst/>
              <a:latin typeface="Cardo" panose="020B0604020202020204" charset="-79"/>
              <a:ea typeface="Cardo" panose="020B0604020202020204" charset="-79"/>
              <a:cs typeface="Cardo" panose="020B0604020202020204" charset="-79"/>
            </a:endParaRPr>
          </a:p>
          <a:p>
            <a:pPr marL="0" lvl="0" indent="0" algn="l" rtl="0">
              <a:spcBef>
                <a:spcPts val="0"/>
              </a:spcBef>
              <a:spcAft>
                <a:spcPts val="0"/>
              </a:spcAft>
              <a:buClr>
                <a:srgbClr val="273D40"/>
              </a:buClr>
              <a:buSzPts val="600"/>
              <a:buFont typeface="Arial"/>
              <a:buNone/>
            </a:pPr>
            <a:endParaRPr lang="en-US" sz="1200" dirty="0">
              <a:solidFill>
                <a:srgbClr val="FFFFFF"/>
              </a:solidFill>
              <a:latin typeface="Cardo" panose="020B0604020202020204" charset="-79"/>
              <a:ea typeface="Cardo" panose="020B0604020202020204" charset="-79"/>
              <a:cs typeface="Cardo" panose="020B0604020202020204" charset="-79"/>
            </a:endParaRPr>
          </a:p>
          <a:p>
            <a:pPr marL="0" lvl="0" indent="0" algn="l" rtl="0">
              <a:spcBef>
                <a:spcPts val="0"/>
              </a:spcBef>
              <a:spcAft>
                <a:spcPts val="0"/>
              </a:spcAft>
              <a:buClr>
                <a:srgbClr val="273D40"/>
              </a:buClr>
              <a:buSzPts val="600"/>
              <a:buFont typeface="Arial"/>
              <a:buNone/>
            </a:pPr>
            <a:endParaRPr lang="en-US" sz="1200" dirty="0">
              <a:latin typeface="Cardo" panose="020B0604020202020204" charset="-79"/>
              <a:ea typeface="Cardo" panose="020B0604020202020204" charset="-79"/>
              <a:cs typeface="Cardo" panose="020B0604020202020204" charset="-79"/>
            </a:endParaRPr>
          </a:p>
        </p:txBody>
      </p:sp>
      <p:pic>
        <p:nvPicPr>
          <p:cNvPr id="262" name="Google Shape;262;p44">
            <a:extLst>
              <a:ext uri="{FF2B5EF4-FFF2-40B4-BE49-F238E27FC236}">
                <a16:creationId xmlns:a16="http://schemas.microsoft.com/office/drawing/2014/main" id="{C2010F9E-8232-BFD7-61D1-1D062B0B27F5}"/>
              </a:ext>
            </a:extLst>
          </p:cNvPr>
          <p:cNvPicPr preferRelativeResize="0"/>
          <p:nvPr/>
        </p:nvPicPr>
        <p:blipFill>
          <a:blip r:embed="rId4">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A41CDC4A-32C7-BE69-1F88-3355DE01DA39}"/>
              </a:ext>
            </a:extLst>
          </p:cNvPr>
          <p:cNvPicPr preferRelativeResize="0"/>
          <p:nvPr/>
        </p:nvPicPr>
        <p:blipFill>
          <a:blip r:embed="rId5">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427E8D1-1564-A8FF-197B-71B7A2AE7929}"/>
              </a:ext>
            </a:extLst>
          </p:cNvPr>
          <p:cNvPicPr preferRelativeResize="0"/>
          <p:nvPr/>
        </p:nvPicPr>
        <p:blipFill>
          <a:blip r:embed="rId6">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5EBA66B2-A871-1105-094A-C343426240EC}"/>
              </a:ext>
            </a:extLst>
          </p:cNvPr>
          <p:cNvPicPr preferRelativeResize="0"/>
          <p:nvPr/>
        </p:nvPicPr>
        <p:blipFill>
          <a:blip r:embed="rId7">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70707E54-2EF1-F007-D25E-B8043267E4A5}"/>
              </a:ext>
            </a:extLst>
          </p:cNvPr>
          <p:cNvPicPr preferRelativeResize="0"/>
          <p:nvPr/>
        </p:nvPicPr>
        <p:blipFill>
          <a:blip r:embed="rId8">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9158B883-66F2-0103-29D5-17458B63AE8A}"/>
              </a:ext>
            </a:extLst>
          </p:cNvPr>
          <p:cNvPicPr preferRelativeResize="0"/>
          <p:nvPr/>
        </p:nvPicPr>
        <p:blipFill>
          <a:blip r:embed="rId9">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1370439D-279D-A278-58A3-1B2A22F821C9}"/>
              </a:ext>
            </a:extLst>
          </p:cNvPr>
          <p:cNvPicPr preferRelativeResize="0"/>
          <p:nvPr/>
        </p:nvPicPr>
        <p:blipFill>
          <a:blip r:embed="rId10">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422407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68BC3B77-A7BD-4385-F310-C4626D09D00C}"/>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3FAAB9FB-50BB-5D37-041A-74B41A684F2E}"/>
              </a:ext>
            </a:extLst>
          </p:cNvPr>
          <p:cNvSpPr txBox="1">
            <a:spLocks noGrp="1"/>
          </p:cNvSpPr>
          <p:nvPr>
            <p:ph type="title"/>
          </p:nvPr>
        </p:nvSpPr>
        <p:spPr>
          <a:xfrm>
            <a:off x="760225" y="10355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Use cases</a:t>
            </a:r>
            <a:br>
              <a:rPr lang="en-US" dirty="0"/>
            </a:br>
            <a:endParaRPr lang="en-US" dirty="0"/>
          </a:p>
        </p:txBody>
      </p:sp>
      <p:sp>
        <p:nvSpPr>
          <p:cNvPr id="261" name="Google Shape;261;p44">
            <a:extLst>
              <a:ext uri="{FF2B5EF4-FFF2-40B4-BE49-F238E27FC236}">
                <a16:creationId xmlns:a16="http://schemas.microsoft.com/office/drawing/2014/main" id="{68ECA9A0-3ED0-CB04-EA4F-6F77370EBDC7}"/>
              </a:ext>
            </a:extLst>
          </p:cNvPr>
          <p:cNvSpPr txBox="1">
            <a:spLocks noGrp="1"/>
          </p:cNvSpPr>
          <p:nvPr>
            <p:ph type="body" idx="1"/>
          </p:nvPr>
        </p:nvSpPr>
        <p:spPr>
          <a:xfrm>
            <a:off x="4740167" y="1116300"/>
            <a:ext cx="4154309" cy="31368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200" b="0" i="0" dirty="0">
                <a:solidFill>
                  <a:srgbClr val="FFFFFF"/>
                </a:solidFill>
                <a:effectLst/>
                <a:latin typeface="Cardo" panose="020B0604020202020204" charset="-79"/>
                <a:ea typeface="Cardo" panose="020B0604020202020204" charset="-79"/>
                <a:cs typeface="Cardo" panose="020B0604020202020204" charset="-79"/>
              </a:rPr>
              <a:t>Without being professional threat </a:t>
            </a:r>
            <a:r>
              <a:rPr lang="en-US" sz="1200" dirty="0">
                <a:solidFill>
                  <a:srgbClr val="FFFFFF"/>
                </a:solidFill>
                <a:latin typeface="Cardo" panose="020B0604020202020204" charset="-79"/>
                <a:ea typeface="Cardo" panose="020B0604020202020204" charset="-79"/>
                <a:cs typeface="Cardo" panose="020B0604020202020204" charset="-79"/>
              </a:rPr>
              <a:t>i</a:t>
            </a:r>
            <a:r>
              <a:rPr lang="en-US" sz="1200" b="0" i="0" dirty="0">
                <a:solidFill>
                  <a:srgbClr val="FFFFFF"/>
                </a:solidFill>
                <a:effectLst/>
                <a:latin typeface="Cardo" panose="020B0604020202020204" charset="-79"/>
                <a:ea typeface="Cardo" panose="020B0604020202020204" charset="-79"/>
                <a:cs typeface="Cardo" panose="020B0604020202020204" charset="-79"/>
              </a:rPr>
              <a:t>ntelligence </a:t>
            </a:r>
            <a:r>
              <a:rPr lang="en-US" sz="1200" b="0" i="0" dirty="0" err="1">
                <a:solidFill>
                  <a:srgbClr val="FFFFFF"/>
                </a:solidFill>
                <a:effectLst/>
                <a:latin typeface="Cardo" panose="020B0604020202020204" charset="-79"/>
                <a:ea typeface="Cardo" panose="020B0604020202020204" charset="-79"/>
                <a:cs typeface="Cardo" panose="020B0604020202020204" charset="-79"/>
              </a:rPr>
              <a:t>personel</a:t>
            </a:r>
            <a:r>
              <a:rPr lang="en-US" sz="1200" b="0" i="0" dirty="0">
                <a:solidFill>
                  <a:srgbClr val="FFFFFF"/>
                </a:solidFill>
                <a:effectLst/>
                <a:latin typeface="Cardo" panose="020B0604020202020204" charset="-79"/>
                <a:ea typeface="Cardo" panose="020B0604020202020204" charset="-79"/>
                <a:cs typeface="Cardo" panose="020B0604020202020204" charset="-79"/>
              </a:rPr>
              <a:t>, we can quickly get a sense of whether a target email address has been mentioned in a data breach.</a:t>
            </a:r>
          </a:p>
          <a:p>
            <a:pPr marL="0" lvl="0" indent="0" algn="l" rtl="0">
              <a:spcBef>
                <a:spcPts val="0"/>
              </a:spcBef>
              <a:spcAft>
                <a:spcPts val="0"/>
              </a:spcAft>
              <a:buClr>
                <a:srgbClr val="273D40"/>
              </a:buClr>
              <a:buSzPts val="600"/>
              <a:buFont typeface="Arial"/>
              <a:buNone/>
            </a:pPr>
            <a:r>
              <a:rPr lang="en-US" sz="1200" dirty="0">
                <a:solidFill>
                  <a:srgbClr val="FFFFFF"/>
                </a:solidFill>
                <a:latin typeface="Cardo" panose="020B0604020202020204" charset="-79"/>
                <a:ea typeface="Cardo" panose="020B0604020202020204" charset="-79"/>
                <a:cs typeface="Cardo" panose="020B0604020202020204" charset="-79"/>
              </a:rPr>
              <a:t>Why is this helpful, b</a:t>
            </a:r>
            <a:r>
              <a:rPr lang="en-US" sz="1200" dirty="0">
                <a:latin typeface="Cardo" panose="020B0604020202020204" charset="-79"/>
                <a:ea typeface="Cardo" panose="020B0604020202020204" charset="-79"/>
                <a:cs typeface="Cardo" panose="020B0604020202020204" charset="-79"/>
              </a:rPr>
              <a:t>ecause if we get an indication that it has been leaked before, we can then start to explore paths to remedy that.</a:t>
            </a:r>
          </a:p>
          <a:p>
            <a:pPr marL="0" lvl="0" indent="0" algn="l" rtl="0">
              <a:spcBef>
                <a:spcPts val="0"/>
              </a:spcBef>
              <a:spcAft>
                <a:spcPts val="0"/>
              </a:spcAft>
              <a:buClr>
                <a:srgbClr val="273D40"/>
              </a:buClr>
              <a:buSzPts val="600"/>
              <a:buFont typeface="Arial"/>
              <a:buNone/>
            </a:pPr>
            <a:endParaRPr lang="en-US" sz="1200" dirty="0">
              <a:latin typeface="Cardo" panose="020B0604020202020204" charset="-79"/>
              <a:ea typeface="Cardo" panose="020B0604020202020204" charset="-79"/>
              <a:cs typeface="Cardo" panose="020B0604020202020204" charset="-79"/>
            </a:endParaRPr>
          </a:p>
          <a:p>
            <a:pPr marL="0" lvl="0" indent="0" algn="l" rtl="0">
              <a:spcBef>
                <a:spcPts val="0"/>
              </a:spcBef>
              <a:spcAft>
                <a:spcPts val="0"/>
              </a:spcAft>
              <a:buClr>
                <a:srgbClr val="273D40"/>
              </a:buClr>
              <a:buSzPts val="600"/>
              <a:buFont typeface="Arial"/>
              <a:buNone/>
            </a:pPr>
            <a:r>
              <a:rPr lang="en-US" sz="1200" dirty="0">
                <a:latin typeface="Cardo" panose="020B0604020202020204" charset="-79"/>
                <a:ea typeface="Cardo" panose="020B0604020202020204" charset="-79"/>
                <a:cs typeface="Cardo" panose="020B0604020202020204" charset="-79"/>
              </a:rPr>
              <a:t>For organizations, identifying what public information, the attacker has of them or their employees is critical for reducing their threat landscape.</a:t>
            </a:r>
          </a:p>
        </p:txBody>
      </p:sp>
      <p:pic>
        <p:nvPicPr>
          <p:cNvPr id="262" name="Google Shape;262;p44">
            <a:extLst>
              <a:ext uri="{FF2B5EF4-FFF2-40B4-BE49-F238E27FC236}">
                <a16:creationId xmlns:a16="http://schemas.microsoft.com/office/drawing/2014/main" id="{DBDB023D-E607-24F6-653E-8C956B99E8B3}"/>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27E5EFCC-6266-7BF2-5B74-BD32A175617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923CA979-E1D2-E6EA-CBF7-99269DF20B4D}"/>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B43BDF4E-7314-0289-9F77-9BA18AD19B5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AAF80DCA-A6B4-4BF4-5739-5EF68F998E5A}"/>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EFD996CE-F37C-E53B-3D79-7EE73D64F72B}"/>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E8C2570-7CA4-8EC1-222C-F9CB52A2515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DB090F2B-E032-DE33-E3F2-B4A4F02C9BFE}"/>
              </a:ext>
            </a:extLst>
          </p:cNvPr>
          <p:cNvPicPr>
            <a:picLocks noChangeAspect="1"/>
          </p:cNvPicPr>
          <p:nvPr/>
        </p:nvPicPr>
        <p:blipFill>
          <a:blip r:embed="rId10"/>
          <a:stretch>
            <a:fillRect/>
          </a:stretch>
        </p:blipFill>
        <p:spPr>
          <a:xfrm>
            <a:off x="1" y="3060192"/>
            <a:ext cx="5955792" cy="2083308"/>
          </a:xfrm>
          <a:prstGeom prst="rect">
            <a:avLst/>
          </a:prstGeom>
        </p:spPr>
      </p:pic>
    </p:spTree>
    <p:extLst>
      <p:ext uri="{BB962C8B-B14F-4D97-AF65-F5344CB8AC3E}">
        <p14:creationId xmlns:p14="http://schemas.microsoft.com/office/powerpoint/2010/main" val="3644225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590900"/>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Scenerio</a:t>
            </a:r>
            <a:endParaRPr dirty="0"/>
          </a:p>
        </p:txBody>
      </p:sp>
      <p:sp>
        <p:nvSpPr>
          <p:cNvPr id="274" name="Google Shape;274;p45"/>
          <p:cNvSpPr txBox="1">
            <a:spLocks noGrp="1"/>
          </p:cNvSpPr>
          <p:nvPr>
            <p:ph type="subTitle" idx="1"/>
          </p:nvPr>
        </p:nvSpPr>
        <p:spPr>
          <a:xfrm>
            <a:off x="713225" y="2458724"/>
            <a:ext cx="3995100" cy="1879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this challenge, you will need to complete three objectives:</a:t>
            </a:r>
          </a:p>
          <a:p>
            <a:pPr marL="0" lvl="0" indent="0" algn="l" rtl="0">
              <a:spcBef>
                <a:spcPts val="0"/>
              </a:spcBef>
              <a:spcAft>
                <a:spcPts val="0"/>
              </a:spcAft>
              <a:buClr>
                <a:schemeClr val="dk1"/>
              </a:buClr>
              <a:buSzPts val="1100"/>
              <a:buFont typeface="Arial"/>
              <a:buNone/>
            </a:pPr>
            <a:endParaRPr lang="en-US" dirty="0"/>
          </a:p>
          <a:p>
            <a:pPr marL="285750" lvl="0" indent="-285750" algn="l" rtl="0">
              <a:spcBef>
                <a:spcPts val="0"/>
              </a:spcBef>
              <a:spcAft>
                <a:spcPts val="0"/>
              </a:spcAft>
              <a:buClr>
                <a:srgbClr val="FFC000"/>
              </a:buClr>
              <a:buSzPts val="1100"/>
              <a:buFont typeface="Arial" panose="020B0604020202020204" pitchFamily="34" charset="0"/>
              <a:buChar char="•"/>
            </a:pPr>
            <a:r>
              <a:rPr lang="en-US" dirty="0"/>
              <a:t>Identify any social media accounts or websites used by the person of interest</a:t>
            </a:r>
          </a:p>
          <a:p>
            <a:pPr marL="285750" lvl="0" indent="-285750" algn="l" rtl="0">
              <a:spcBef>
                <a:spcPts val="0"/>
              </a:spcBef>
              <a:spcAft>
                <a:spcPts val="0"/>
              </a:spcAft>
              <a:buClr>
                <a:srgbClr val="FFC000"/>
              </a:buClr>
              <a:buSzPts val="1100"/>
              <a:buFont typeface="Arial" panose="020B0604020202020204" pitchFamily="34" charset="0"/>
              <a:buChar char="•"/>
            </a:pPr>
            <a:r>
              <a:rPr lang="en-US" dirty="0"/>
              <a:t>Build up a profile of the person of interest</a:t>
            </a:r>
          </a:p>
          <a:p>
            <a:pPr marL="285750" lvl="0" indent="-285750" algn="l" rtl="0">
              <a:spcBef>
                <a:spcPts val="0"/>
              </a:spcBef>
              <a:spcAft>
                <a:spcPts val="0"/>
              </a:spcAft>
              <a:buClr>
                <a:srgbClr val="FFC000"/>
              </a:buClr>
              <a:buSzPts val="1100"/>
              <a:buFont typeface="Arial" panose="020B0604020202020204" pitchFamily="34" charset="0"/>
              <a:buChar char="•"/>
            </a:pPr>
            <a:r>
              <a:rPr lang="en-US" dirty="0"/>
              <a:t>Find any evidence of malicious </a:t>
            </a:r>
            <a:r>
              <a:rPr lang="en-US" dirty="0" err="1"/>
              <a:t>behaviour</a:t>
            </a:r>
            <a:endParaRPr lang="en-US"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19E03FED-48C7-3FB2-F2A8-61A8E9A1DA6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4FB87F8-2525-81D2-148D-B856018DB820}"/>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What is OSINT?</a:t>
            </a:r>
            <a:endParaRPr dirty="0"/>
          </a:p>
        </p:txBody>
      </p:sp>
      <p:sp>
        <p:nvSpPr>
          <p:cNvPr id="261" name="Google Shape;261;p44">
            <a:extLst>
              <a:ext uri="{FF2B5EF4-FFF2-40B4-BE49-F238E27FC236}">
                <a16:creationId xmlns:a16="http://schemas.microsoft.com/office/drawing/2014/main" id="{DE59B17F-93C5-3F1C-120A-100A3F22B873}"/>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endParaRPr lang="en-US" b="1" dirty="0"/>
          </a:p>
          <a:p>
            <a:pPr marL="177800" indent="0">
              <a:buNone/>
            </a:pPr>
            <a:r>
              <a:rPr lang="en-US" dirty="0"/>
              <a:t>Open Source Intelligence (OSINT) is gathering information from publicly available sources for security purposes.</a:t>
            </a:r>
            <a:endParaRPr lang="en-US" b="1" dirty="0"/>
          </a:p>
          <a:p>
            <a:pPr marL="177800" indent="0">
              <a:buNone/>
            </a:pPr>
            <a:endParaRPr lang="en-US" b="1" dirty="0"/>
          </a:p>
          <a:p>
            <a:pPr marL="177800" indent="0">
              <a:buNone/>
            </a:pPr>
            <a:r>
              <a:rPr lang="en-US" b="1" dirty="0"/>
              <a:t>Relevance in Cybersecurity</a:t>
            </a:r>
            <a:r>
              <a:rPr lang="en-US" dirty="0"/>
              <a:t>: Critical for threat intelligence, vulnerability assessments, penetration testing, and incident response.</a:t>
            </a:r>
          </a:p>
        </p:txBody>
      </p:sp>
      <p:pic>
        <p:nvPicPr>
          <p:cNvPr id="262" name="Google Shape;262;p44">
            <a:extLst>
              <a:ext uri="{FF2B5EF4-FFF2-40B4-BE49-F238E27FC236}">
                <a16:creationId xmlns:a16="http://schemas.microsoft.com/office/drawing/2014/main" id="{63E8F26D-2E1B-8BAA-3B40-2B6DEFDA049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BAFB7D3-081D-6224-E5B5-7092B04DCDA5}"/>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D60068D-F3C4-8C14-55DD-6744DF2D829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741222E-D46D-E223-97AF-3AE63E0CD9A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A91EF7-D6A4-9560-404A-524DC0DDBC9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BA0F324B-1B6F-BA94-83CF-5026623C4E3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D3FEEB0-62AC-15DF-077E-92EF3E34A99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96511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3AD19B2C-14F7-FC0A-0242-C073BC0AACBD}"/>
            </a:ext>
          </a:extLst>
        </p:cNvPr>
        <p:cNvGrpSpPr/>
        <p:nvPr/>
      </p:nvGrpSpPr>
      <p:grpSpPr>
        <a:xfrm>
          <a:off x="0" y="0"/>
          <a:ext cx="0" cy="0"/>
          <a:chOff x="0" y="0"/>
          <a:chExt cx="0" cy="0"/>
        </a:xfrm>
      </p:grpSpPr>
      <p:sp>
        <p:nvSpPr>
          <p:cNvPr id="281" name="Google Shape;281;p30">
            <a:extLst>
              <a:ext uri="{FF2B5EF4-FFF2-40B4-BE49-F238E27FC236}">
                <a16:creationId xmlns:a16="http://schemas.microsoft.com/office/drawing/2014/main" id="{D852773C-6A04-9F9F-211C-173D1B0ADAAD}"/>
              </a:ext>
            </a:extLst>
          </p:cNvPr>
          <p:cNvSpPr/>
          <p:nvPr/>
        </p:nvSpPr>
        <p:spPr>
          <a:xfrm>
            <a:off x="1219081" y="593754"/>
            <a:ext cx="6850102" cy="3742504"/>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a:extLst>
              <a:ext uri="{FF2B5EF4-FFF2-40B4-BE49-F238E27FC236}">
                <a16:creationId xmlns:a16="http://schemas.microsoft.com/office/drawing/2014/main" id="{30B0A949-E8C3-EAA4-9168-A903BEA69894}"/>
              </a:ext>
            </a:extLst>
          </p:cNvPr>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1" dirty="0">
                <a:solidFill>
                  <a:schemeClr val="bg2"/>
                </a:solidFill>
                <a:effectLst/>
                <a:latin typeface="source-serif-pro"/>
              </a:rPr>
              <a:t>You work for a law enforcement </a:t>
            </a:r>
            <a:r>
              <a:rPr lang="en-US" sz="2000" b="0" i="1" dirty="0" err="1">
                <a:solidFill>
                  <a:schemeClr val="bg2"/>
                </a:solidFill>
                <a:effectLst/>
                <a:latin typeface="source-serif-pro"/>
              </a:rPr>
              <a:t>organisation</a:t>
            </a:r>
            <a:r>
              <a:rPr lang="en-US" sz="2000" b="0" i="1" dirty="0">
                <a:solidFill>
                  <a:schemeClr val="bg2"/>
                </a:solidFill>
                <a:effectLst/>
                <a:latin typeface="source-serif-pro"/>
              </a:rPr>
              <a:t>, and you have been assigned to track a person-of-interest, that is believed to be associated with a hacking group that recently compromised a Managed Service Provider (MSP) and are trying to sell the stolen credentials on both the clear net and dark web. Another team is focusing on the dark web lead, so you have been tasked with using OSINT sources to build up a profile on the individual and attempt to locate any evidence that links them to the MSP breach and sale of account details. You have been provided with some information to start your investigation. You should use any of the sources or tools taught in this course, that you deem to be applicable and appropriate.</a:t>
            </a:r>
          </a:p>
        </p:txBody>
      </p:sp>
      <p:sp>
        <p:nvSpPr>
          <p:cNvPr id="283" name="Google Shape;283;p30">
            <a:extLst>
              <a:ext uri="{FF2B5EF4-FFF2-40B4-BE49-F238E27FC236}">
                <a16:creationId xmlns:a16="http://schemas.microsoft.com/office/drawing/2014/main" id="{E0478430-53B6-2119-922B-3ABA46A64F57}"/>
              </a:ext>
            </a:extLst>
          </p:cNvPr>
          <p:cNvSpPr txBox="1">
            <a:spLocks noGrp="1"/>
          </p:cNvSpPr>
          <p:nvPr>
            <p:ph type="subTitle" idx="1"/>
          </p:nvPr>
        </p:nvSpPr>
        <p:spPr>
          <a:xfrm>
            <a:off x="1555193" y="21653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Task 1</a:t>
            </a:r>
            <a:endParaRPr dirty="0">
              <a:solidFill>
                <a:schemeClr val="bg1"/>
              </a:solidFill>
            </a:endParaRPr>
          </a:p>
        </p:txBody>
      </p:sp>
      <p:grpSp>
        <p:nvGrpSpPr>
          <p:cNvPr id="284" name="Google Shape;284;p30">
            <a:extLst>
              <a:ext uri="{FF2B5EF4-FFF2-40B4-BE49-F238E27FC236}">
                <a16:creationId xmlns:a16="http://schemas.microsoft.com/office/drawing/2014/main" id="{B4ABACD5-9C9B-4E11-D5CB-99D47B09AEC2}"/>
              </a:ext>
            </a:extLst>
          </p:cNvPr>
          <p:cNvGrpSpPr/>
          <p:nvPr/>
        </p:nvGrpSpPr>
        <p:grpSpPr>
          <a:xfrm>
            <a:off x="1006807" y="487596"/>
            <a:ext cx="288601" cy="1096693"/>
            <a:chOff x="1006700" y="2603975"/>
            <a:chExt cx="55450" cy="210700"/>
          </a:xfrm>
        </p:grpSpPr>
        <p:sp>
          <p:nvSpPr>
            <p:cNvPr id="285" name="Google Shape;285;p30">
              <a:extLst>
                <a:ext uri="{FF2B5EF4-FFF2-40B4-BE49-F238E27FC236}">
                  <a16:creationId xmlns:a16="http://schemas.microsoft.com/office/drawing/2014/main" id="{78ECB7E2-1037-E4A2-77E0-D089EE78C91B}"/>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a:extLst>
                <a:ext uri="{FF2B5EF4-FFF2-40B4-BE49-F238E27FC236}">
                  <a16:creationId xmlns:a16="http://schemas.microsoft.com/office/drawing/2014/main" id="{AF5A25AC-F998-F90A-8F72-E65AE259065B}"/>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a:extLst>
                <a:ext uri="{FF2B5EF4-FFF2-40B4-BE49-F238E27FC236}">
                  <a16:creationId xmlns:a16="http://schemas.microsoft.com/office/drawing/2014/main" id="{BA3E5AA3-3380-1E6B-AE01-34227981B11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a:extLst>
                <a:ext uri="{FF2B5EF4-FFF2-40B4-BE49-F238E27FC236}">
                  <a16:creationId xmlns:a16="http://schemas.microsoft.com/office/drawing/2014/main" id="{E53B98BD-E9E0-F273-1013-2CE47A0E7C64}"/>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a:extLst>
                <a:ext uri="{FF2B5EF4-FFF2-40B4-BE49-F238E27FC236}">
                  <a16:creationId xmlns:a16="http://schemas.microsoft.com/office/drawing/2014/main" id="{3AA8F78E-14FD-A18D-8471-1FD0993F502B}"/>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a:extLst>
                <a:ext uri="{FF2B5EF4-FFF2-40B4-BE49-F238E27FC236}">
                  <a16:creationId xmlns:a16="http://schemas.microsoft.com/office/drawing/2014/main" id="{5536EB35-FBA1-4140-29C7-6F19B5175584}"/>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a:extLst>
              <a:ext uri="{FF2B5EF4-FFF2-40B4-BE49-F238E27FC236}">
                <a16:creationId xmlns:a16="http://schemas.microsoft.com/office/drawing/2014/main" id="{AAA027F6-77CA-C16F-D09E-225DB98C7030}"/>
              </a:ext>
            </a:extLst>
          </p:cNvPr>
          <p:cNvGrpSpPr/>
          <p:nvPr/>
        </p:nvGrpSpPr>
        <p:grpSpPr>
          <a:xfrm rot="5400000">
            <a:off x="7769557" y="3906771"/>
            <a:ext cx="288601" cy="1096693"/>
            <a:chOff x="1006700" y="2603975"/>
            <a:chExt cx="55450" cy="210700"/>
          </a:xfrm>
        </p:grpSpPr>
        <p:sp>
          <p:nvSpPr>
            <p:cNvPr id="292" name="Google Shape;292;p30">
              <a:extLst>
                <a:ext uri="{FF2B5EF4-FFF2-40B4-BE49-F238E27FC236}">
                  <a16:creationId xmlns:a16="http://schemas.microsoft.com/office/drawing/2014/main" id="{0B9D4415-B94C-C559-69E0-57B0717E9ED9}"/>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a:extLst>
                <a:ext uri="{FF2B5EF4-FFF2-40B4-BE49-F238E27FC236}">
                  <a16:creationId xmlns:a16="http://schemas.microsoft.com/office/drawing/2014/main" id="{6ACB2694-05FC-3C30-9580-BEA91E97148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a:extLst>
                <a:ext uri="{FF2B5EF4-FFF2-40B4-BE49-F238E27FC236}">
                  <a16:creationId xmlns:a16="http://schemas.microsoft.com/office/drawing/2014/main" id="{AE25292C-C4CA-1CBC-4F35-274F9DC41DB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a:extLst>
                <a:ext uri="{FF2B5EF4-FFF2-40B4-BE49-F238E27FC236}">
                  <a16:creationId xmlns:a16="http://schemas.microsoft.com/office/drawing/2014/main" id="{3BC9E841-2BB3-FEFD-6537-E1AA88B355D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a:extLst>
                <a:ext uri="{FF2B5EF4-FFF2-40B4-BE49-F238E27FC236}">
                  <a16:creationId xmlns:a16="http://schemas.microsoft.com/office/drawing/2014/main" id="{6A7A5ACE-8716-CE93-9612-94CBE7ACB05A}"/>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a:extLst>
                <a:ext uri="{FF2B5EF4-FFF2-40B4-BE49-F238E27FC236}">
                  <a16:creationId xmlns:a16="http://schemas.microsoft.com/office/drawing/2014/main" id="{D8C9F90C-2055-AE2B-2BD0-EF63300797CD}"/>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a:extLst>
              <a:ext uri="{FF2B5EF4-FFF2-40B4-BE49-F238E27FC236}">
                <a16:creationId xmlns:a16="http://schemas.microsoft.com/office/drawing/2014/main" id="{60783C3E-6383-7782-D3CD-9D8DC7782CE4}"/>
              </a:ext>
            </a:extLst>
          </p:cNvPr>
          <p:cNvGrpSpPr/>
          <p:nvPr/>
        </p:nvGrpSpPr>
        <p:grpSpPr>
          <a:xfrm>
            <a:off x="551124" y="3629702"/>
            <a:ext cx="1178637" cy="1096691"/>
            <a:chOff x="827350" y="3629733"/>
            <a:chExt cx="1431600" cy="1332067"/>
          </a:xfrm>
        </p:grpSpPr>
        <p:sp>
          <p:nvSpPr>
            <p:cNvPr id="299" name="Google Shape;299;p30">
              <a:extLst>
                <a:ext uri="{FF2B5EF4-FFF2-40B4-BE49-F238E27FC236}">
                  <a16:creationId xmlns:a16="http://schemas.microsoft.com/office/drawing/2014/main" id="{94EE9C53-B11D-6E72-E71E-7D462A2168F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a:extLst>
                <a:ext uri="{FF2B5EF4-FFF2-40B4-BE49-F238E27FC236}">
                  <a16:creationId xmlns:a16="http://schemas.microsoft.com/office/drawing/2014/main" id="{99ABE332-FC3D-0C88-C218-29077E73A60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a:extLst>
                <a:ext uri="{FF2B5EF4-FFF2-40B4-BE49-F238E27FC236}">
                  <a16:creationId xmlns:a16="http://schemas.microsoft.com/office/drawing/2014/main" id="{78AFF3A4-DE07-535A-E866-18AA1EDDC37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a:extLst>
              <a:ext uri="{FF2B5EF4-FFF2-40B4-BE49-F238E27FC236}">
                <a16:creationId xmlns:a16="http://schemas.microsoft.com/office/drawing/2014/main" id="{20ADA536-743B-C3B6-A88B-5789688F6517}"/>
              </a:ext>
            </a:extLst>
          </p:cNvPr>
          <p:cNvGrpSpPr/>
          <p:nvPr/>
        </p:nvGrpSpPr>
        <p:grpSpPr>
          <a:xfrm>
            <a:off x="322602" y="2902809"/>
            <a:ext cx="781224" cy="726909"/>
            <a:chOff x="827350" y="3629733"/>
            <a:chExt cx="1431600" cy="1332067"/>
          </a:xfrm>
        </p:grpSpPr>
        <p:sp>
          <p:nvSpPr>
            <p:cNvPr id="303" name="Google Shape;303;p30">
              <a:extLst>
                <a:ext uri="{FF2B5EF4-FFF2-40B4-BE49-F238E27FC236}">
                  <a16:creationId xmlns:a16="http://schemas.microsoft.com/office/drawing/2014/main" id="{13D81D16-93A5-CC9A-2AA4-C7D0279B943A}"/>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a:extLst>
                <a:ext uri="{FF2B5EF4-FFF2-40B4-BE49-F238E27FC236}">
                  <a16:creationId xmlns:a16="http://schemas.microsoft.com/office/drawing/2014/main" id="{9CF7ADE4-7561-70E8-3031-BE34D684C4E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a:extLst>
                <a:ext uri="{FF2B5EF4-FFF2-40B4-BE49-F238E27FC236}">
                  <a16:creationId xmlns:a16="http://schemas.microsoft.com/office/drawing/2014/main" id="{0B6C9303-695E-6736-FC3A-17C76E3CE43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a:extLst>
              <a:ext uri="{FF2B5EF4-FFF2-40B4-BE49-F238E27FC236}">
                <a16:creationId xmlns:a16="http://schemas.microsoft.com/office/drawing/2014/main" id="{7925A637-FCA3-1D8C-04D1-2E912AC2863E}"/>
              </a:ext>
            </a:extLst>
          </p:cNvPr>
          <p:cNvGrpSpPr/>
          <p:nvPr/>
        </p:nvGrpSpPr>
        <p:grpSpPr>
          <a:xfrm>
            <a:off x="1816189" y="4394848"/>
            <a:ext cx="356325" cy="331552"/>
            <a:chOff x="827350" y="3629733"/>
            <a:chExt cx="1431600" cy="1332067"/>
          </a:xfrm>
        </p:grpSpPr>
        <p:sp>
          <p:nvSpPr>
            <p:cNvPr id="307" name="Google Shape;307;p30">
              <a:extLst>
                <a:ext uri="{FF2B5EF4-FFF2-40B4-BE49-F238E27FC236}">
                  <a16:creationId xmlns:a16="http://schemas.microsoft.com/office/drawing/2014/main" id="{D19FFBBD-EC19-DFAB-0C66-7177A23DEC1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a:extLst>
                <a:ext uri="{FF2B5EF4-FFF2-40B4-BE49-F238E27FC236}">
                  <a16:creationId xmlns:a16="http://schemas.microsoft.com/office/drawing/2014/main" id="{2DF26973-1160-4902-719F-2394FC7E431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a:extLst>
                <a:ext uri="{FF2B5EF4-FFF2-40B4-BE49-F238E27FC236}">
                  <a16:creationId xmlns:a16="http://schemas.microsoft.com/office/drawing/2014/main" id="{8EC109A4-67A3-7893-8925-9500F23B5D1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a:extLst>
              <a:ext uri="{FF2B5EF4-FFF2-40B4-BE49-F238E27FC236}">
                <a16:creationId xmlns:a16="http://schemas.microsoft.com/office/drawing/2014/main" id="{029DE0A5-E921-0669-A91A-0DE5229F0CFD}"/>
              </a:ext>
            </a:extLst>
          </p:cNvPr>
          <p:cNvGrpSpPr/>
          <p:nvPr/>
        </p:nvGrpSpPr>
        <p:grpSpPr>
          <a:xfrm>
            <a:off x="7466251" y="219713"/>
            <a:ext cx="895180" cy="832942"/>
            <a:chOff x="827350" y="3629733"/>
            <a:chExt cx="1431600" cy="1332067"/>
          </a:xfrm>
        </p:grpSpPr>
        <p:sp>
          <p:nvSpPr>
            <p:cNvPr id="311" name="Google Shape;311;p30">
              <a:extLst>
                <a:ext uri="{FF2B5EF4-FFF2-40B4-BE49-F238E27FC236}">
                  <a16:creationId xmlns:a16="http://schemas.microsoft.com/office/drawing/2014/main" id="{0E8AF675-C6DA-B6C1-EDB2-9DD9E9EC049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a:extLst>
                <a:ext uri="{FF2B5EF4-FFF2-40B4-BE49-F238E27FC236}">
                  <a16:creationId xmlns:a16="http://schemas.microsoft.com/office/drawing/2014/main" id="{C6435C63-A1F4-8680-D2FC-242B59CF9E6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a:extLst>
                <a:ext uri="{FF2B5EF4-FFF2-40B4-BE49-F238E27FC236}">
                  <a16:creationId xmlns:a16="http://schemas.microsoft.com/office/drawing/2014/main" id="{C5E49712-C53B-ABCF-8930-A4701C58ACC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a:extLst>
              <a:ext uri="{FF2B5EF4-FFF2-40B4-BE49-F238E27FC236}">
                <a16:creationId xmlns:a16="http://schemas.microsoft.com/office/drawing/2014/main" id="{3FD7DCFE-5701-A76D-8C34-AAB1B76A93B2}"/>
              </a:ext>
            </a:extLst>
          </p:cNvPr>
          <p:cNvGrpSpPr/>
          <p:nvPr/>
        </p:nvGrpSpPr>
        <p:grpSpPr>
          <a:xfrm>
            <a:off x="8131283" y="1065715"/>
            <a:ext cx="598982" cy="557337"/>
            <a:chOff x="827350" y="3629733"/>
            <a:chExt cx="1431600" cy="1332067"/>
          </a:xfrm>
        </p:grpSpPr>
        <p:sp>
          <p:nvSpPr>
            <p:cNvPr id="315" name="Google Shape;315;p30">
              <a:extLst>
                <a:ext uri="{FF2B5EF4-FFF2-40B4-BE49-F238E27FC236}">
                  <a16:creationId xmlns:a16="http://schemas.microsoft.com/office/drawing/2014/main" id="{EB935D59-8207-2281-0FC2-E33BB6A716E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a:extLst>
                <a:ext uri="{FF2B5EF4-FFF2-40B4-BE49-F238E27FC236}">
                  <a16:creationId xmlns:a16="http://schemas.microsoft.com/office/drawing/2014/main" id="{3C865875-94F8-6405-A3D5-9688B37670C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a:extLst>
                <a:ext uri="{FF2B5EF4-FFF2-40B4-BE49-F238E27FC236}">
                  <a16:creationId xmlns:a16="http://schemas.microsoft.com/office/drawing/2014/main" id="{F7B0A824-899E-646B-4597-26B63097398C}"/>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a:extLst>
              <a:ext uri="{FF2B5EF4-FFF2-40B4-BE49-F238E27FC236}">
                <a16:creationId xmlns:a16="http://schemas.microsoft.com/office/drawing/2014/main" id="{DED01465-7B59-8258-3AD3-AD0FD941BB04}"/>
              </a:ext>
            </a:extLst>
          </p:cNvPr>
          <p:cNvGrpSpPr/>
          <p:nvPr/>
        </p:nvGrpSpPr>
        <p:grpSpPr>
          <a:xfrm>
            <a:off x="6901231" y="620669"/>
            <a:ext cx="464268" cy="431989"/>
            <a:chOff x="827350" y="3629733"/>
            <a:chExt cx="1431600" cy="1332067"/>
          </a:xfrm>
        </p:grpSpPr>
        <p:sp>
          <p:nvSpPr>
            <p:cNvPr id="319" name="Google Shape;319;p30">
              <a:extLst>
                <a:ext uri="{FF2B5EF4-FFF2-40B4-BE49-F238E27FC236}">
                  <a16:creationId xmlns:a16="http://schemas.microsoft.com/office/drawing/2014/main" id="{FA025F39-E043-2212-FC61-46EEF652E78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a:extLst>
                <a:ext uri="{FF2B5EF4-FFF2-40B4-BE49-F238E27FC236}">
                  <a16:creationId xmlns:a16="http://schemas.microsoft.com/office/drawing/2014/main" id="{A277145A-C9A0-9B5E-A99A-38B81B002D4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a:extLst>
                <a:ext uri="{FF2B5EF4-FFF2-40B4-BE49-F238E27FC236}">
                  <a16:creationId xmlns:a16="http://schemas.microsoft.com/office/drawing/2014/main" id="{AA9135A4-A412-68C7-8813-3248C87EABE7}"/>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43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27C613B6-1147-6B3E-A628-E9E2CE1DE758}"/>
            </a:ext>
          </a:extLst>
        </p:cNvPr>
        <p:cNvGrpSpPr/>
        <p:nvPr/>
      </p:nvGrpSpPr>
      <p:grpSpPr>
        <a:xfrm>
          <a:off x="0" y="0"/>
          <a:ext cx="0" cy="0"/>
          <a:chOff x="0" y="0"/>
          <a:chExt cx="0" cy="0"/>
        </a:xfrm>
      </p:grpSpPr>
      <p:sp>
        <p:nvSpPr>
          <p:cNvPr id="281" name="Google Shape;281;p30">
            <a:extLst>
              <a:ext uri="{FF2B5EF4-FFF2-40B4-BE49-F238E27FC236}">
                <a16:creationId xmlns:a16="http://schemas.microsoft.com/office/drawing/2014/main" id="{FDF3B0D5-90DC-08AE-DD26-B45D26BB2B8F}"/>
              </a:ext>
            </a:extLst>
          </p:cNvPr>
          <p:cNvSpPr/>
          <p:nvPr/>
        </p:nvSpPr>
        <p:spPr>
          <a:xfrm>
            <a:off x="1219081" y="593754"/>
            <a:ext cx="6850102" cy="3742504"/>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a:extLst>
              <a:ext uri="{FF2B5EF4-FFF2-40B4-BE49-F238E27FC236}">
                <a16:creationId xmlns:a16="http://schemas.microsoft.com/office/drawing/2014/main" id="{DF7126B9-94C1-366C-43DE-100DAC580D2F}"/>
              </a:ext>
            </a:extLst>
          </p:cNvPr>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1" dirty="0">
                <a:solidFill>
                  <a:schemeClr val="bg2"/>
                </a:solidFill>
                <a:effectLst/>
                <a:latin typeface="source-serif-pro"/>
              </a:rPr>
              <a:t>PS: We know that the email address used to register the Twitter account is fake, so do not include this in your report.</a:t>
            </a:r>
            <a:br>
              <a:rPr lang="en-US" sz="2000" b="0" i="1" dirty="0">
                <a:solidFill>
                  <a:schemeClr val="bg2"/>
                </a:solidFill>
                <a:effectLst/>
                <a:latin typeface="source-serif-pro"/>
              </a:rPr>
            </a:br>
            <a:br>
              <a:rPr lang="en-US" sz="2000" b="0" i="1" dirty="0">
                <a:solidFill>
                  <a:schemeClr val="bg2"/>
                </a:solidFill>
                <a:effectLst/>
                <a:latin typeface="source-serif-pro"/>
              </a:rPr>
            </a:br>
            <a:br>
              <a:rPr lang="en-US" sz="2000" b="0" i="1" dirty="0">
                <a:solidFill>
                  <a:schemeClr val="bg2"/>
                </a:solidFill>
                <a:effectLst/>
                <a:latin typeface="source-serif-pro"/>
              </a:rPr>
            </a:br>
            <a:r>
              <a:rPr lang="en-US" sz="2000" b="0" i="1" dirty="0">
                <a:solidFill>
                  <a:schemeClr val="bg2"/>
                </a:solidFill>
                <a:effectLst/>
                <a:latin typeface="source-serif-pro"/>
              </a:rPr>
              <a:t>https://d2y9h8w1ydnujs.cloudfront.net/uploads/content/files/cfd0bb8f0473f468b8c65821d633d2f118054a3356eea89b3063160f983e1ef106d66638d7d9f77cc7cea0af177b.txt</a:t>
            </a:r>
          </a:p>
        </p:txBody>
      </p:sp>
      <p:sp>
        <p:nvSpPr>
          <p:cNvPr id="283" name="Google Shape;283;p30">
            <a:extLst>
              <a:ext uri="{FF2B5EF4-FFF2-40B4-BE49-F238E27FC236}">
                <a16:creationId xmlns:a16="http://schemas.microsoft.com/office/drawing/2014/main" id="{D6020B6B-47E3-A0DD-8374-8A9FEF709CDD}"/>
              </a:ext>
            </a:extLst>
          </p:cNvPr>
          <p:cNvSpPr txBox="1">
            <a:spLocks noGrp="1"/>
          </p:cNvSpPr>
          <p:nvPr>
            <p:ph type="subTitle" idx="1"/>
          </p:nvPr>
        </p:nvSpPr>
        <p:spPr>
          <a:xfrm>
            <a:off x="1625850" y="70718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Task 1</a:t>
            </a:r>
            <a:endParaRPr dirty="0">
              <a:solidFill>
                <a:schemeClr val="bg1"/>
              </a:solidFill>
            </a:endParaRPr>
          </a:p>
        </p:txBody>
      </p:sp>
      <p:grpSp>
        <p:nvGrpSpPr>
          <p:cNvPr id="284" name="Google Shape;284;p30">
            <a:extLst>
              <a:ext uri="{FF2B5EF4-FFF2-40B4-BE49-F238E27FC236}">
                <a16:creationId xmlns:a16="http://schemas.microsoft.com/office/drawing/2014/main" id="{A780819D-D5C0-0F36-6AEE-D0A3F2BA4720}"/>
              </a:ext>
            </a:extLst>
          </p:cNvPr>
          <p:cNvGrpSpPr/>
          <p:nvPr/>
        </p:nvGrpSpPr>
        <p:grpSpPr>
          <a:xfrm>
            <a:off x="1006807" y="487596"/>
            <a:ext cx="288601" cy="1096693"/>
            <a:chOff x="1006700" y="2603975"/>
            <a:chExt cx="55450" cy="210700"/>
          </a:xfrm>
        </p:grpSpPr>
        <p:sp>
          <p:nvSpPr>
            <p:cNvPr id="285" name="Google Shape;285;p30">
              <a:extLst>
                <a:ext uri="{FF2B5EF4-FFF2-40B4-BE49-F238E27FC236}">
                  <a16:creationId xmlns:a16="http://schemas.microsoft.com/office/drawing/2014/main" id="{2F9805A5-7F67-DBD9-AF7F-B2EA8F4ED3A0}"/>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a:extLst>
                <a:ext uri="{FF2B5EF4-FFF2-40B4-BE49-F238E27FC236}">
                  <a16:creationId xmlns:a16="http://schemas.microsoft.com/office/drawing/2014/main" id="{B06C8D71-AC7E-A5B3-491B-8574DE393F53}"/>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a:extLst>
                <a:ext uri="{FF2B5EF4-FFF2-40B4-BE49-F238E27FC236}">
                  <a16:creationId xmlns:a16="http://schemas.microsoft.com/office/drawing/2014/main" id="{FCAE20BF-2070-B19E-3A27-4236B27D0241}"/>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a:extLst>
                <a:ext uri="{FF2B5EF4-FFF2-40B4-BE49-F238E27FC236}">
                  <a16:creationId xmlns:a16="http://schemas.microsoft.com/office/drawing/2014/main" id="{F701FC25-F463-D980-1828-0E6A2AB91CF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a:extLst>
                <a:ext uri="{FF2B5EF4-FFF2-40B4-BE49-F238E27FC236}">
                  <a16:creationId xmlns:a16="http://schemas.microsoft.com/office/drawing/2014/main" id="{880A1B7C-5EC4-000E-92AD-DBE75AF8AC28}"/>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a:extLst>
                <a:ext uri="{FF2B5EF4-FFF2-40B4-BE49-F238E27FC236}">
                  <a16:creationId xmlns:a16="http://schemas.microsoft.com/office/drawing/2014/main" id="{93069114-931C-0A70-D80A-6AB2CBD10749}"/>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a:extLst>
              <a:ext uri="{FF2B5EF4-FFF2-40B4-BE49-F238E27FC236}">
                <a16:creationId xmlns:a16="http://schemas.microsoft.com/office/drawing/2014/main" id="{AD29B4B9-DFD3-F891-2D6F-74463858B534}"/>
              </a:ext>
            </a:extLst>
          </p:cNvPr>
          <p:cNvGrpSpPr/>
          <p:nvPr/>
        </p:nvGrpSpPr>
        <p:grpSpPr>
          <a:xfrm rot="5400000">
            <a:off x="7769557" y="3906771"/>
            <a:ext cx="288601" cy="1096693"/>
            <a:chOff x="1006700" y="2603975"/>
            <a:chExt cx="55450" cy="210700"/>
          </a:xfrm>
        </p:grpSpPr>
        <p:sp>
          <p:nvSpPr>
            <p:cNvPr id="292" name="Google Shape;292;p30">
              <a:extLst>
                <a:ext uri="{FF2B5EF4-FFF2-40B4-BE49-F238E27FC236}">
                  <a16:creationId xmlns:a16="http://schemas.microsoft.com/office/drawing/2014/main" id="{A62BE8D1-E74C-B3D9-B356-4343ECD4030D}"/>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a:extLst>
                <a:ext uri="{FF2B5EF4-FFF2-40B4-BE49-F238E27FC236}">
                  <a16:creationId xmlns:a16="http://schemas.microsoft.com/office/drawing/2014/main" id="{5E1F57BD-633F-E2D8-CB63-FB61AA7DFBC5}"/>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a:extLst>
                <a:ext uri="{FF2B5EF4-FFF2-40B4-BE49-F238E27FC236}">
                  <a16:creationId xmlns:a16="http://schemas.microsoft.com/office/drawing/2014/main" id="{40ABCC5C-9B25-E42B-4FAB-54E7819312DE}"/>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a:extLst>
                <a:ext uri="{FF2B5EF4-FFF2-40B4-BE49-F238E27FC236}">
                  <a16:creationId xmlns:a16="http://schemas.microsoft.com/office/drawing/2014/main" id="{92529F4E-8D32-C44F-6A62-D62FCB64C1D6}"/>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a:extLst>
                <a:ext uri="{FF2B5EF4-FFF2-40B4-BE49-F238E27FC236}">
                  <a16:creationId xmlns:a16="http://schemas.microsoft.com/office/drawing/2014/main" id="{0CF3A150-BF0E-F8DC-9191-56617EB6A907}"/>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a:extLst>
                <a:ext uri="{FF2B5EF4-FFF2-40B4-BE49-F238E27FC236}">
                  <a16:creationId xmlns:a16="http://schemas.microsoft.com/office/drawing/2014/main" id="{90DDF210-5D4E-E192-CC3A-75D9C703D460}"/>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a:extLst>
              <a:ext uri="{FF2B5EF4-FFF2-40B4-BE49-F238E27FC236}">
                <a16:creationId xmlns:a16="http://schemas.microsoft.com/office/drawing/2014/main" id="{FA7CABCB-4FCB-738E-CCCC-1317366CBAA0}"/>
              </a:ext>
            </a:extLst>
          </p:cNvPr>
          <p:cNvGrpSpPr/>
          <p:nvPr/>
        </p:nvGrpSpPr>
        <p:grpSpPr>
          <a:xfrm>
            <a:off x="551124" y="3629702"/>
            <a:ext cx="1178637" cy="1096691"/>
            <a:chOff x="827350" y="3629733"/>
            <a:chExt cx="1431600" cy="1332067"/>
          </a:xfrm>
        </p:grpSpPr>
        <p:sp>
          <p:nvSpPr>
            <p:cNvPr id="299" name="Google Shape;299;p30">
              <a:extLst>
                <a:ext uri="{FF2B5EF4-FFF2-40B4-BE49-F238E27FC236}">
                  <a16:creationId xmlns:a16="http://schemas.microsoft.com/office/drawing/2014/main" id="{AC9061B7-C388-DA8C-01CA-FBBAB2EC2DE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a:extLst>
                <a:ext uri="{FF2B5EF4-FFF2-40B4-BE49-F238E27FC236}">
                  <a16:creationId xmlns:a16="http://schemas.microsoft.com/office/drawing/2014/main" id="{8A076FF1-2275-4CEF-1F76-392849A7624C}"/>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a:extLst>
                <a:ext uri="{FF2B5EF4-FFF2-40B4-BE49-F238E27FC236}">
                  <a16:creationId xmlns:a16="http://schemas.microsoft.com/office/drawing/2014/main" id="{6088F233-E21F-08BE-BF31-415D28D79D9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a:extLst>
              <a:ext uri="{FF2B5EF4-FFF2-40B4-BE49-F238E27FC236}">
                <a16:creationId xmlns:a16="http://schemas.microsoft.com/office/drawing/2014/main" id="{EF11092C-801A-F695-D1F6-CFA314EACED8}"/>
              </a:ext>
            </a:extLst>
          </p:cNvPr>
          <p:cNvGrpSpPr/>
          <p:nvPr/>
        </p:nvGrpSpPr>
        <p:grpSpPr>
          <a:xfrm>
            <a:off x="322602" y="2902809"/>
            <a:ext cx="781224" cy="726909"/>
            <a:chOff x="827350" y="3629733"/>
            <a:chExt cx="1431600" cy="1332067"/>
          </a:xfrm>
        </p:grpSpPr>
        <p:sp>
          <p:nvSpPr>
            <p:cNvPr id="303" name="Google Shape;303;p30">
              <a:extLst>
                <a:ext uri="{FF2B5EF4-FFF2-40B4-BE49-F238E27FC236}">
                  <a16:creationId xmlns:a16="http://schemas.microsoft.com/office/drawing/2014/main" id="{2DB93DAB-CE66-0B3B-07CD-D8F84178AAD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a:extLst>
                <a:ext uri="{FF2B5EF4-FFF2-40B4-BE49-F238E27FC236}">
                  <a16:creationId xmlns:a16="http://schemas.microsoft.com/office/drawing/2014/main" id="{73DD6217-E093-70A7-7A86-163DBA0A4B1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a:extLst>
                <a:ext uri="{FF2B5EF4-FFF2-40B4-BE49-F238E27FC236}">
                  <a16:creationId xmlns:a16="http://schemas.microsoft.com/office/drawing/2014/main" id="{38A4A7B1-A404-FB91-A3E9-895213B60CA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a:extLst>
              <a:ext uri="{FF2B5EF4-FFF2-40B4-BE49-F238E27FC236}">
                <a16:creationId xmlns:a16="http://schemas.microsoft.com/office/drawing/2014/main" id="{A52B89FF-7751-A62B-0C2C-D3FBDB3B3EF1}"/>
              </a:ext>
            </a:extLst>
          </p:cNvPr>
          <p:cNvGrpSpPr/>
          <p:nvPr/>
        </p:nvGrpSpPr>
        <p:grpSpPr>
          <a:xfrm>
            <a:off x="1816189" y="4394848"/>
            <a:ext cx="356325" cy="331552"/>
            <a:chOff x="827350" y="3629733"/>
            <a:chExt cx="1431600" cy="1332067"/>
          </a:xfrm>
        </p:grpSpPr>
        <p:sp>
          <p:nvSpPr>
            <p:cNvPr id="307" name="Google Shape;307;p30">
              <a:extLst>
                <a:ext uri="{FF2B5EF4-FFF2-40B4-BE49-F238E27FC236}">
                  <a16:creationId xmlns:a16="http://schemas.microsoft.com/office/drawing/2014/main" id="{9F860902-2723-201E-22C9-4983E73ABC7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a:extLst>
                <a:ext uri="{FF2B5EF4-FFF2-40B4-BE49-F238E27FC236}">
                  <a16:creationId xmlns:a16="http://schemas.microsoft.com/office/drawing/2014/main" id="{7C4511BE-1ACE-4BD4-D651-E84CF596F3F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a:extLst>
                <a:ext uri="{FF2B5EF4-FFF2-40B4-BE49-F238E27FC236}">
                  <a16:creationId xmlns:a16="http://schemas.microsoft.com/office/drawing/2014/main" id="{8449A5F9-EF13-5E56-3F59-EB28E20894F9}"/>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a:extLst>
              <a:ext uri="{FF2B5EF4-FFF2-40B4-BE49-F238E27FC236}">
                <a16:creationId xmlns:a16="http://schemas.microsoft.com/office/drawing/2014/main" id="{8B497EBC-BA6F-F360-80A7-DD582171E2A1}"/>
              </a:ext>
            </a:extLst>
          </p:cNvPr>
          <p:cNvGrpSpPr/>
          <p:nvPr/>
        </p:nvGrpSpPr>
        <p:grpSpPr>
          <a:xfrm>
            <a:off x="7466251" y="219713"/>
            <a:ext cx="895180" cy="832942"/>
            <a:chOff x="827350" y="3629733"/>
            <a:chExt cx="1431600" cy="1332067"/>
          </a:xfrm>
        </p:grpSpPr>
        <p:sp>
          <p:nvSpPr>
            <p:cNvPr id="311" name="Google Shape;311;p30">
              <a:extLst>
                <a:ext uri="{FF2B5EF4-FFF2-40B4-BE49-F238E27FC236}">
                  <a16:creationId xmlns:a16="http://schemas.microsoft.com/office/drawing/2014/main" id="{8400E806-6C70-D4EF-0752-97ED159ECB9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a:extLst>
                <a:ext uri="{FF2B5EF4-FFF2-40B4-BE49-F238E27FC236}">
                  <a16:creationId xmlns:a16="http://schemas.microsoft.com/office/drawing/2014/main" id="{FB5BBF40-9308-7E67-F905-3F6F13C21B42}"/>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a:extLst>
                <a:ext uri="{FF2B5EF4-FFF2-40B4-BE49-F238E27FC236}">
                  <a16:creationId xmlns:a16="http://schemas.microsoft.com/office/drawing/2014/main" id="{596FEDA4-6884-7CB0-3271-CE5369678D1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a:extLst>
              <a:ext uri="{FF2B5EF4-FFF2-40B4-BE49-F238E27FC236}">
                <a16:creationId xmlns:a16="http://schemas.microsoft.com/office/drawing/2014/main" id="{F874F193-34AE-88A3-CB4B-7AA308618E76}"/>
              </a:ext>
            </a:extLst>
          </p:cNvPr>
          <p:cNvGrpSpPr/>
          <p:nvPr/>
        </p:nvGrpSpPr>
        <p:grpSpPr>
          <a:xfrm>
            <a:off x="8131283" y="1065715"/>
            <a:ext cx="598982" cy="557337"/>
            <a:chOff x="827350" y="3629733"/>
            <a:chExt cx="1431600" cy="1332067"/>
          </a:xfrm>
        </p:grpSpPr>
        <p:sp>
          <p:nvSpPr>
            <p:cNvPr id="315" name="Google Shape;315;p30">
              <a:extLst>
                <a:ext uri="{FF2B5EF4-FFF2-40B4-BE49-F238E27FC236}">
                  <a16:creationId xmlns:a16="http://schemas.microsoft.com/office/drawing/2014/main" id="{715F584E-8195-5A11-0881-4DC9FEC6EAF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a:extLst>
                <a:ext uri="{FF2B5EF4-FFF2-40B4-BE49-F238E27FC236}">
                  <a16:creationId xmlns:a16="http://schemas.microsoft.com/office/drawing/2014/main" id="{CCA957B4-E549-1A7E-780C-095AC292F44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a:extLst>
                <a:ext uri="{FF2B5EF4-FFF2-40B4-BE49-F238E27FC236}">
                  <a16:creationId xmlns:a16="http://schemas.microsoft.com/office/drawing/2014/main" id="{668B0177-56DF-6348-6A56-E67DEAC3B17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a:extLst>
              <a:ext uri="{FF2B5EF4-FFF2-40B4-BE49-F238E27FC236}">
                <a16:creationId xmlns:a16="http://schemas.microsoft.com/office/drawing/2014/main" id="{8601396C-C7BE-DE7A-ECE3-5F27091DB524}"/>
              </a:ext>
            </a:extLst>
          </p:cNvPr>
          <p:cNvGrpSpPr/>
          <p:nvPr/>
        </p:nvGrpSpPr>
        <p:grpSpPr>
          <a:xfrm>
            <a:off x="6901231" y="620669"/>
            <a:ext cx="464268" cy="431989"/>
            <a:chOff x="827350" y="3629733"/>
            <a:chExt cx="1431600" cy="1332067"/>
          </a:xfrm>
        </p:grpSpPr>
        <p:sp>
          <p:nvSpPr>
            <p:cNvPr id="319" name="Google Shape;319;p30">
              <a:extLst>
                <a:ext uri="{FF2B5EF4-FFF2-40B4-BE49-F238E27FC236}">
                  <a16:creationId xmlns:a16="http://schemas.microsoft.com/office/drawing/2014/main" id="{E5DC9C4C-E848-EAB3-0326-2B6223E8FF8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a:extLst>
                <a:ext uri="{FF2B5EF4-FFF2-40B4-BE49-F238E27FC236}">
                  <a16:creationId xmlns:a16="http://schemas.microsoft.com/office/drawing/2014/main" id="{FF039ADD-6CD8-5D6D-AFB0-A761DA065E0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a:extLst>
                <a:ext uri="{FF2B5EF4-FFF2-40B4-BE49-F238E27FC236}">
                  <a16:creationId xmlns:a16="http://schemas.microsoft.com/office/drawing/2014/main" id="{C3066EB7-E131-329E-741B-63D43651F66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712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86E803CD-FD2D-AD75-28EE-4003D985F11C}"/>
            </a:ext>
          </a:extLst>
        </p:cNvPr>
        <p:cNvGrpSpPr/>
        <p:nvPr/>
      </p:nvGrpSpPr>
      <p:grpSpPr>
        <a:xfrm>
          <a:off x="0" y="0"/>
          <a:ext cx="0" cy="0"/>
          <a:chOff x="0" y="0"/>
          <a:chExt cx="0" cy="0"/>
        </a:xfrm>
      </p:grpSpPr>
      <p:sp>
        <p:nvSpPr>
          <p:cNvPr id="281" name="Google Shape;281;p30">
            <a:extLst>
              <a:ext uri="{FF2B5EF4-FFF2-40B4-BE49-F238E27FC236}">
                <a16:creationId xmlns:a16="http://schemas.microsoft.com/office/drawing/2014/main" id="{2BC7699C-BD20-8371-308D-1E059490F2A9}"/>
              </a:ext>
            </a:extLst>
          </p:cNvPr>
          <p:cNvSpPr/>
          <p:nvPr/>
        </p:nvSpPr>
        <p:spPr>
          <a:xfrm>
            <a:off x="1219081" y="593754"/>
            <a:ext cx="6850102" cy="3742504"/>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a:extLst>
              <a:ext uri="{FF2B5EF4-FFF2-40B4-BE49-F238E27FC236}">
                <a16:creationId xmlns:a16="http://schemas.microsoft.com/office/drawing/2014/main" id="{6E21D01B-7321-02A3-343E-88A15C2FCB1E}"/>
              </a:ext>
            </a:extLst>
          </p:cNvPr>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0" i="1" dirty="0">
              <a:solidFill>
                <a:schemeClr val="bg2"/>
              </a:solidFill>
              <a:effectLst/>
              <a:latin typeface="source-serif-pro"/>
            </a:endParaRPr>
          </a:p>
        </p:txBody>
      </p:sp>
      <p:sp>
        <p:nvSpPr>
          <p:cNvPr id="283" name="Google Shape;283;p30">
            <a:extLst>
              <a:ext uri="{FF2B5EF4-FFF2-40B4-BE49-F238E27FC236}">
                <a16:creationId xmlns:a16="http://schemas.microsoft.com/office/drawing/2014/main" id="{25027BA8-08FC-5E36-A383-A0FC42FA11AE}"/>
              </a:ext>
            </a:extLst>
          </p:cNvPr>
          <p:cNvSpPr txBox="1">
            <a:spLocks noGrp="1"/>
          </p:cNvSpPr>
          <p:nvPr>
            <p:ph type="subTitle" idx="1"/>
          </p:nvPr>
        </p:nvSpPr>
        <p:spPr>
          <a:xfrm>
            <a:off x="1625850" y="70718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Tips and Advice</a:t>
            </a:r>
            <a:endParaRPr dirty="0">
              <a:solidFill>
                <a:schemeClr val="bg1"/>
              </a:solidFill>
            </a:endParaRPr>
          </a:p>
        </p:txBody>
      </p:sp>
      <p:grpSp>
        <p:nvGrpSpPr>
          <p:cNvPr id="284" name="Google Shape;284;p30">
            <a:extLst>
              <a:ext uri="{FF2B5EF4-FFF2-40B4-BE49-F238E27FC236}">
                <a16:creationId xmlns:a16="http://schemas.microsoft.com/office/drawing/2014/main" id="{99ADBAF7-B355-9EC8-237C-4621CF864D44}"/>
              </a:ext>
            </a:extLst>
          </p:cNvPr>
          <p:cNvGrpSpPr/>
          <p:nvPr/>
        </p:nvGrpSpPr>
        <p:grpSpPr>
          <a:xfrm>
            <a:off x="1006807" y="487596"/>
            <a:ext cx="288601" cy="1096693"/>
            <a:chOff x="1006700" y="2603975"/>
            <a:chExt cx="55450" cy="210700"/>
          </a:xfrm>
        </p:grpSpPr>
        <p:sp>
          <p:nvSpPr>
            <p:cNvPr id="285" name="Google Shape;285;p30">
              <a:extLst>
                <a:ext uri="{FF2B5EF4-FFF2-40B4-BE49-F238E27FC236}">
                  <a16:creationId xmlns:a16="http://schemas.microsoft.com/office/drawing/2014/main" id="{3BCA45E4-00B5-C96C-1F8A-0786A0F8E4DB}"/>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a:extLst>
                <a:ext uri="{FF2B5EF4-FFF2-40B4-BE49-F238E27FC236}">
                  <a16:creationId xmlns:a16="http://schemas.microsoft.com/office/drawing/2014/main" id="{6CFFA89D-33EC-2588-9540-1397D66DB28F}"/>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a:extLst>
                <a:ext uri="{FF2B5EF4-FFF2-40B4-BE49-F238E27FC236}">
                  <a16:creationId xmlns:a16="http://schemas.microsoft.com/office/drawing/2014/main" id="{5DDA9CE9-F883-5FD2-96BE-2F0CF530E895}"/>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a:extLst>
                <a:ext uri="{FF2B5EF4-FFF2-40B4-BE49-F238E27FC236}">
                  <a16:creationId xmlns:a16="http://schemas.microsoft.com/office/drawing/2014/main" id="{A0D94E36-45D2-E37C-0028-831323B0E913}"/>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a:extLst>
                <a:ext uri="{FF2B5EF4-FFF2-40B4-BE49-F238E27FC236}">
                  <a16:creationId xmlns:a16="http://schemas.microsoft.com/office/drawing/2014/main" id="{7FE41D1D-5129-1ACB-9AD4-1B897126D2AC}"/>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a:extLst>
                <a:ext uri="{FF2B5EF4-FFF2-40B4-BE49-F238E27FC236}">
                  <a16:creationId xmlns:a16="http://schemas.microsoft.com/office/drawing/2014/main" id="{19D5D5A8-A859-DB68-66AD-62BF727D471B}"/>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a:extLst>
              <a:ext uri="{FF2B5EF4-FFF2-40B4-BE49-F238E27FC236}">
                <a16:creationId xmlns:a16="http://schemas.microsoft.com/office/drawing/2014/main" id="{E1C1876B-F6E4-1099-933D-B3D4364D9982}"/>
              </a:ext>
            </a:extLst>
          </p:cNvPr>
          <p:cNvGrpSpPr/>
          <p:nvPr/>
        </p:nvGrpSpPr>
        <p:grpSpPr>
          <a:xfrm rot="5400000">
            <a:off x="7769557" y="3906771"/>
            <a:ext cx="288601" cy="1096693"/>
            <a:chOff x="1006700" y="2603975"/>
            <a:chExt cx="55450" cy="210700"/>
          </a:xfrm>
        </p:grpSpPr>
        <p:sp>
          <p:nvSpPr>
            <p:cNvPr id="292" name="Google Shape;292;p30">
              <a:extLst>
                <a:ext uri="{FF2B5EF4-FFF2-40B4-BE49-F238E27FC236}">
                  <a16:creationId xmlns:a16="http://schemas.microsoft.com/office/drawing/2014/main" id="{FAC91017-8A5F-1E3C-606B-76F67D63B730}"/>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a:extLst>
                <a:ext uri="{FF2B5EF4-FFF2-40B4-BE49-F238E27FC236}">
                  <a16:creationId xmlns:a16="http://schemas.microsoft.com/office/drawing/2014/main" id="{B7BC9B6A-54A7-206E-5C7C-062D970DB541}"/>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a:extLst>
                <a:ext uri="{FF2B5EF4-FFF2-40B4-BE49-F238E27FC236}">
                  <a16:creationId xmlns:a16="http://schemas.microsoft.com/office/drawing/2014/main" id="{1A79508A-5BFD-409A-4815-27BF61CBB533}"/>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a:extLst>
                <a:ext uri="{FF2B5EF4-FFF2-40B4-BE49-F238E27FC236}">
                  <a16:creationId xmlns:a16="http://schemas.microsoft.com/office/drawing/2014/main" id="{11169AA3-F76F-64EA-5D75-EE63A4B5A5E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a:extLst>
                <a:ext uri="{FF2B5EF4-FFF2-40B4-BE49-F238E27FC236}">
                  <a16:creationId xmlns:a16="http://schemas.microsoft.com/office/drawing/2014/main" id="{A222EC5A-69A1-12B2-7727-606DB915DE8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a:extLst>
                <a:ext uri="{FF2B5EF4-FFF2-40B4-BE49-F238E27FC236}">
                  <a16:creationId xmlns:a16="http://schemas.microsoft.com/office/drawing/2014/main" id="{664AEA9F-8CD9-CB73-A1CA-0EC77E21EB8C}"/>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a:extLst>
              <a:ext uri="{FF2B5EF4-FFF2-40B4-BE49-F238E27FC236}">
                <a16:creationId xmlns:a16="http://schemas.microsoft.com/office/drawing/2014/main" id="{1F17264E-FA6C-9548-18CA-8E739FAD0145}"/>
              </a:ext>
            </a:extLst>
          </p:cNvPr>
          <p:cNvGrpSpPr/>
          <p:nvPr/>
        </p:nvGrpSpPr>
        <p:grpSpPr>
          <a:xfrm>
            <a:off x="551124" y="3629702"/>
            <a:ext cx="1178637" cy="1096691"/>
            <a:chOff x="827350" y="3629733"/>
            <a:chExt cx="1431600" cy="1332067"/>
          </a:xfrm>
        </p:grpSpPr>
        <p:sp>
          <p:nvSpPr>
            <p:cNvPr id="299" name="Google Shape;299;p30">
              <a:extLst>
                <a:ext uri="{FF2B5EF4-FFF2-40B4-BE49-F238E27FC236}">
                  <a16:creationId xmlns:a16="http://schemas.microsoft.com/office/drawing/2014/main" id="{B3915620-4093-B75E-CFE4-F4CACB55B05B}"/>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a:extLst>
                <a:ext uri="{FF2B5EF4-FFF2-40B4-BE49-F238E27FC236}">
                  <a16:creationId xmlns:a16="http://schemas.microsoft.com/office/drawing/2014/main" id="{5DDCA432-B162-42D9-8C48-47359CD3F65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a:extLst>
                <a:ext uri="{FF2B5EF4-FFF2-40B4-BE49-F238E27FC236}">
                  <a16:creationId xmlns:a16="http://schemas.microsoft.com/office/drawing/2014/main" id="{1CA0DE7B-94FE-D287-7DFF-93A7AEBAC84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a:extLst>
              <a:ext uri="{FF2B5EF4-FFF2-40B4-BE49-F238E27FC236}">
                <a16:creationId xmlns:a16="http://schemas.microsoft.com/office/drawing/2014/main" id="{2F7BB5B6-145B-E175-A6BD-51DEFBD457A5}"/>
              </a:ext>
            </a:extLst>
          </p:cNvPr>
          <p:cNvGrpSpPr/>
          <p:nvPr/>
        </p:nvGrpSpPr>
        <p:grpSpPr>
          <a:xfrm>
            <a:off x="322602" y="2902809"/>
            <a:ext cx="781224" cy="726909"/>
            <a:chOff x="827350" y="3629733"/>
            <a:chExt cx="1431600" cy="1332067"/>
          </a:xfrm>
        </p:grpSpPr>
        <p:sp>
          <p:nvSpPr>
            <p:cNvPr id="303" name="Google Shape;303;p30">
              <a:extLst>
                <a:ext uri="{FF2B5EF4-FFF2-40B4-BE49-F238E27FC236}">
                  <a16:creationId xmlns:a16="http://schemas.microsoft.com/office/drawing/2014/main" id="{A7DA9FB4-AB2B-DDF5-906A-BF1C2CEE627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a:extLst>
                <a:ext uri="{FF2B5EF4-FFF2-40B4-BE49-F238E27FC236}">
                  <a16:creationId xmlns:a16="http://schemas.microsoft.com/office/drawing/2014/main" id="{C4032B60-A776-3F4A-D9A0-2BD8A1E7B3A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a:extLst>
                <a:ext uri="{FF2B5EF4-FFF2-40B4-BE49-F238E27FC236}">
                  <a16:creationId xmlns:a16="http://schemas.microsoft.com/office/drawing/2014/main" id="{0727505F-74AF-9CF7-0A60-8C428A33CF82}"/>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a:extLst>
              <a:ext uri="{FF2B5EF4-FFF2-40B4-BE49-F238E27FC236}">
                <a16:creationId xmlns:a16="http://schemas.microsoft.com/office/drawing/2014/main" id="{FAE8B496-14A4-C450-6D56-20C07D0CEB54}"/>
              </a:ext>
            </a:extLst>
          </p:cNvPr>
          <p:cNvGrpSpPr/>
          <p:nvPr/>
        </p:nvGrpSpPr>
        <p:grpSpPr>
          <a:xfrm>
            <a:off x="1816189" y="4394848"/>
            <a:ext cx="356325" cy="331552"/>
            <a:chOff x="827350" y="3629733"/>
            <a:chExt cx="1431600" cy="1332067"/>
          </a:xfrm>
        </p:grpSpPr>
        <p:sp>
          <p:nvSpPr>
            <p:cNvPr id="307" name="Google Shape;307;p30">
              <a:extLst>
                <a:ext uri="{FF2B5EF4-FFF2-40B4-BE49-F238E27FC236}">
                  <a16:creationId xmlns:a16="http://schemas.microsoft.com/office/drawing/2014/main" id="{B5E29BBC-1291-357D-FD16-A4A3654A979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a:extLst>
                <a:ext uri="{FF2B5EF4-FFF2-40B4-BE49-F238E27FC236}">
                  <a16:creationId xmlns:a16="http://schemas.microsoft.com/office/drawing/2014/main" id="{20C87658-1FE7-6ACA-89AD-CB06B9A6321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a:extLst>
                <a:ext uri="{FF2B5EF4-FFF2-40B4-BE49-F238E27FC236}">
                  <a16:creationId xmlns:a16="http://schemas.microsoft.com/office/drawing/2014/main" id="{B4544416-5974-E869-8537-B4576734F3B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a:extLst>
              <a:ext uri="{FF2B5EF4-FFF2-40B4-BE49-F238E27FC236}">
                <a16:creationId xmlns:a16="http://schemas.microsoft.com/office/drawing/2014/main" id="{F50F0A68-5D1C-3A5D-D688-D7C079512130}"/>
              </a:ext>
            </a:extLst>
          </p:cNvPr>
          <p:cNvGrpSpPr/>
          <p:nvPr/>
        </p:nvGrpSpPr>
        <p:grpSpPr>
          <a:xfrm>
            <a:off x="7466251" y="219713"/>
            <a:ext cx="895180" cy="832942"/>
            <a:chOff x="827350" y="3629733"/>
            <a:chExt cx="1431600" cy="1332067"/>
          </a:xfrm>
        </p:grpSpPr>
        <p:sp>
          <p:nvSpPr>
            <p:cNvPr id="311" name="Google Shape;311;p30">
              <a:extLst>
                <a:ext uri="{FF2B5EF4-FFF2-40B4-BE49-F238E27FC236}">
                  <a16:creationId xmlns:a16="http://schemas.microsoft.com/office/drawing/2014/main" id="{B23D5FF4-B367-D45B-A2D4-95C55364485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a:extLst>
                <a:ext uri="{FF2B5EF4-FFF2-40B4-BE49-F238E27FC236}">
                  <a16:creationId xmlns:a16="http://schemas.microsoft.com/office/drawing/2014/main" id="{4481A014-8CDC-B519-7BE9-341F3F553779}"/>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a:extLst>
                <a:ext uri="{FF2B5EF4-FFF2-40B4-BE49-F238E27FC236}">
                  <a16:creationId xmlns:a16="http://schemas.microsoft.com/office/drawing/2014/main" id="{6DEA239B-BA50-CD0A-BA6C-3728023E23A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a:extLst>
              <a:ext uri="{FF2B5EF4-FFF2-40B4-BE49-F238E27FC236}">
                <a16:creationId xmlns:a16="http://schemas.microsoft.com/office/drawing/2014/main" id="{F1ACC5CF-B23D-FBAE-E93B-0645B9BDD889}"/>
              </a:ext>
            </a:extLst>
          </p:cNvPr>
          <p:cNvGrpSpPr/>
          <p:nvPr/>
        </p:nvGrpSpPr>
        <p:grpSpPr>
          <a:xfrm>
            <a:off x="8131283" y="1065715"/>
            <a:ext cx="598982" cy="557337"/>
            <a:chOff x="827350" y="3629733"/>
            <a:chExt cx="1431600" cy="1332067"/>
          </a:xfrm>
        </p:grpSpPr>
        <p:sp>
          <p:nvSpPr>
            <p:cNvPr id="315" name="Google Shape;315;p30">
              <a:extLst>
                <a:ext uri="{FF2B5EF4-FFF2-40B4-BE49-F238E27FC236}">
                  <a16:creationId xmlns:a16="http://schemas.microsoft.com/office/drawing/2014/main" id="{A0B045D9-75C2-7A73-FD03-E51389C436B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a:extLst>
                <a:ext uri="{FF2B5EF4-FFF2-40B4-BE49-F238E27FC236}">
                  <a16:creationId xmlns:a16="http://schemas.microsoft.com/office/drawing/2014/main" id="{574A5038-1788-CAD6-F330-C59F6860E79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a:extLst>
                <a:ext uri="{FF2B5EF4-FFF2-40B4-BE49-F238E27FC236}">
                  <a16:creationId xmlns:a16="http://schemas.microsoft.com/office/drawing/2014/main" id="{07B11959-C3E3-F57B-070E-A33A4A5D00D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a:extLst>
              <a:ext uri="{FF2B5EF4-FFF2-40B4-BE49-F238E27FC236}">
                <a16:creationId xmlns:a16="http://schemas.microsoft.com/office/drawing/2014/main" id="{8977BC40-6812-E4E5-1D6A-946369B99698}"/>
              </a:ext>
            </a:extLst>
          </p:cNvPr>
          <p:cNvGrpSpPr/>
          <p:nvPr/>
        </p:nvGrpSpPr>
        <p:grpSpPr>
          <a:xfrm>
            <a:off x="6901231" y="620669"/>
            <a:ext cx="464268" cy="431989"/>
            <a:chOff x="827350" y="3629733"/>
            <a:chExt cx="1431600" cy="1332067"/>
          </a:xfrm>
        </p:grpSpPr>
        <p:sp>
          <p:nvSpPr>
            <p:cNvPr id="319" name="Google Shape;319;p30">
              <a:extLst>
                <a:ext uri="{FF2B5EF4-FFF2-40B4-BE49-F238E27FC236}">
                  <a16:creationId xmlns:a16="http://schemas.microsoft.com/office/drawing/2014/main" id="{F67C6B31-3EC7-9BF7-9810-A772927D479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a:extLst>
                <a:ext uri="{FF2B5EF4-FFF2-40B4-BE49-F238E27FC236}">
                  <a16:creationId xmlns:a16="http://schemas.microsoft.com/office/drawing/2014/main" id="{4A85356A-04DF-23B2-DEFB-5717A779E1A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a:extLst>
                <a:ext uri="{FF2B5EF4-FFF2-40B4-BE49-F238E27FC236}">
                  <a16:creationId xmlns:a16="http://schemas.microsoft.com/office/drawing/2014/main" id="{ED2DDF2F-6277-D2EA-7863-12F91B0B1BA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9F0C1F3-19E7-A652-9FDB-1651566EA62A}"/>
              </a:ext>
            </a:extLst>
          </p:cNvPr>
          <p:cNvPicPr>
            <a:picLocks noChangeAspect="1"/>
          </p:cNvPicPr>
          <p:nvPr/>
        </p:nvPicPr>
        <p:blipFill>
          <a:blip r:embed="rId3"/>
          <a:stretch>
            <a:fillRect/>
          </a:stretch>
        </p:blipFill>
        <p:spPr>
          <a:xfrm>
            <a:off x="1455150" y="1215272"/>
            <a:ext cx="6233700" cy="2712955"/>
          </a:xfrm>
          <a:prstGeom prst="rect">
            <a:avLst/>
          </a:prstGeom>
        </p:spPr>
      </p:pic>
    </p:spTree>
    <p:extLst>
      <p:ext uri="{BB962C8B-B14F-4D97-AF65-F5344CB8AC3E}">
        <p14:creationId xmlns:p14="http://schemas.microsoft.com/office/powerpoint/2010/main" val="1862384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1D7638C-0C0B-84EB-D716-3C7C22BC535C}"/>
            </a:ext>
          </a:extLst>
        </p:cNvPr>
        <p:cNvGrpSpPr/>
        <p:nvPr/>
      </p:nvGrpSpPr>
      <p:grpSpPr>
        <a:xfrm>
          <a:off x="0" y="0"/>
          <a:ext cx="0" cy="0"/>
          <a:chOff x="0" y="0"/>
          <a:chExt cx="0" cy="0"/>
        </a:xfrm>
      </p:grpSpPr>
      <p:sp>
        <p:nvSpPr>
          <p:cNvPr id="281" name="Google Shape;281;p30">
            <a:extLst>
              <a:ext uri="{FF2B5EF4-FFF2-40B4-BE49-F238E27FC236}">
                <a16:creationId xmlns:a16="http://schemas.microsoft.com/office/drawing/2014/main" id="{ECF52869-9CEC-1388-0262-42AD0E95737C}"/>
              </a:ext>
            </a:extLst>
          </p:cNvPr>
          <p:cNvSpPr/>
          <p:nvPr/>
        </p:nvSpPr>
        <p:spPr>
          <a:xfrm>
            <a:off x="1511329" y="1071446"/>
            <a:ext cx="6121342" cy="2885707"/>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a:extLst>
              <a:ext uri="{FF2B5EF4-FFF2-40B4-BE49-F238E27FC236}">
                <a16:creationId xmlns:a16="http://schemas.microsoft.com/office/drawing/2014/main" id="{D5B9A87E-8C6D-F0BD-7AEC-08F6B6201BF2}"/>
              </a:ext>
            </a:extLst>
          </p:cNvPr>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i="1" dirty="0">
                <a:solidFill>
                  <a:schemeClr val="bg2"/>
                </a:solidFill>
                <a:effectLst/>
                <a:latin typeface="source-serif-pro"/>
              </a:rPr>
              <a:t>Select a particular </a:t>
            </a:r>
            <a:r>
              <a:rPr lang="en-US" sz="2000" b="0" i="1" dirty="0" err="1">
                <a:solidFill>
                  <a:schemeClr val="bg2"/>
                </a:solidFill>
                <a:effectLst/>
                <a:latin typeface="source-serif-pro"/>
              </a:rPr>
              <a:t>coursemate</a:t>
            </a:r>
            <a:r>
              <a:rPr lang="en-US" sz="2000" b="0" i="1" dirty="0">
                <a:solidFill>
                  <a:schemeClr val="bg2"/>
                </a:solidFill>
                <a:effectLst/>
                <a:latin typeface="source-serif-pro"/>
              </a:rPr>
              <a:t> in your group and perform an OSINT operation on the individual.</a:t>
            </a:r>
            <a:br>
              <a:rPr lang="en-US" sz="2000" b="0" i="1" dirty="0">
                <a:solidFill>
                  <a:schemeClr val="bg2"/>
                </a:solidFill>
                <a:effectLst/>
                <a:latin typeface="source-serif-pro"/>
              </a:rPr>
            </a:br>
            <a:r>
              <a:rPr lang="en-US" sz="2000" i="1" dirty="0">
                <a:solidFill>
                  <a:schemeClr val="bg2"/>
                </a:solidFill>
                <a:latin typeface="source-serif-pro"/>
              </a:rPr>
              <a:t>Document as much information as you can find of the person and submit it to me.</a:t>
            </a:r>
            <a:br>
              <a:rPr lang="en-US" sz="2000" i="1" dirty="0">
                <a:solidFill>
                  <a:schemeClr val="bg2"/>
                </a:solidFill>
                <a:latin typeface="source-serif-pro"/>
              </a:rPr>
            </a:br>
            <a:br>
              <a:rPr lang="en-US" sz="2000" i="1" dirty="0">
                <a:solidFill>
                  <a:schemeClr val="bg2"/>
                </a:solidFill>
                <a:latin typeface="source-serif-pro"/>
              </a:rPr>
            </a:br>
            <a:r>
              <a:rPr lang="en-US" sz="2000" i="1" dirty="0">
                <a:solidFill>
                  <a:schemeClr val="bg2"/>
                </a:solidFill>
                <a:latin typeface="source-serif-pro"/>
              </a:rPr>
              <a:t>NB: Just find and document public information.</a:t>
            </a:r>
            <a:br>
              <a:rPr lang="en-US" sz="2000" i="1" dirty="0">
                <a:solidFill>
                  <a:schemeClr val="bg2"/>
                </a:solidFill>
                <a:latin typeface="source-serif-pro"/>
              </a:rPr>
            </a:br>
            <a:r>
              <a:rPr lang="en-US" sz="2000" i="1" dirty="0">
                <a:solidFill>
                  <a:schemeClr val="bg2"/>
                </a:solidFill>
                <a:latin typeface="source-serif-pro"/>
              </a:rPr>
              <a:t>Do not hack your targets.</a:t>
            </a:r>
            <a:br>
              <a:rPr lang="en-US" sz="2000" i="1" dirty="0">
                <a:solidFill>
                  <a:schemeClr val="bg2"/>
                </a:solidFill>
                <a:latin typeface="source-serif-pro"/>
              </a:rPr>
            </a:br>
            <a:r>
              <a:rPr lang="en-US" sz="2000" i="1" dirty="0">
                <a:solidFill>
                  <a:schemeClr val="bg2"/>
                </a:solidFill>
                <a:latin typeface="source-serif-pro"/>
              </a:rPr>
              <a:t>To be presented next class.</a:t>
            </a:r>
            <a:br>
              <a:rPr lang="en-US" sz="2000" b="0" i="1" dirty="0">
                <a:solidFill>
                  <a:schemeClr val="bg2"/>
                </a:solidFill>
                <a:effectLst/>
                <a:latin typeface="source-serif-pro"/>
              </a:rPr>
            </a:br>
            <a:endParaRPr lang="en-US" sz="2000" b="0" i="1" dirty="0">
              <a:solidFill>
                <a:schemeClr val="bg2"/>
              </a:solidFill>
              <a:effectLst/>
              <a:latin typeface="source-serif-pro"/>
            </a:endParaRPr>
          </a:p>
        </p:txBody>
      </p:sp>
      <p:sp>
        <p:nvSpPr>
          <p:cNvPr id="283" name="Google Shape;283;p30">
            <a:extLst>
              <a:ext uri="{FF2B5EF4-FFF2-40B4-BE49-F238E27FC236}">
                <a16:creationId xmlns:a16="http://schemas.microsoft.com/office/drawing/2014/main" id="{A64A6D9D-BEA1-3010-31EC-A8FD75E31630}"/>
              </a:ext>
            </a:extLst>
          </p:cNvPr>
          <p:cNvSpPr txBox="1">
            <a:spLocks noGrp="1"/>
          </p:cNvSpPr>
          <p:nvPr>
            <p:ph type="subTitle" idx="1"/>
          </p:nvPr>
        </p:nvSpPr>
        <p:spPr>
          <a:xfrm>
            <a:off x="1625850" y="70718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Assignment 1</a:t>
            </a:r>
            <a:endParaRPr dirty="0">
              <a:solidFill>
                <a:schemeClr val="bg1"/>
              </a:solidFill>
            </a:endParaRPr>
          </a:p>
        </p:txBody>
      </p:sp>
      <p:grpSp>
        <p:nvGrpSpPr>
          <p:cNvPr id="284" name="Google Shape;284;p30">
            <a:extLst>
              <a:ext uri="{FF2B5EF4-FFF2-40B4-BE49-F238E27FC236}">
                <a16:creationId xmlns:a16="http://schemas.microsoft.com/office/drawing/2014/main" id="{356ABA20-9D75-DEDA-73BD-92B17DC5AC6E}"/>
              </a:ext>
            </a:extLst>
          </p:cNvPr>
          <p:cNvGrpSpPr/>
          <p:nvPr/>
        </p:nvGrpSpPr>
        <p:grpSpPr>
          <a:xfrm>
            <a:off x="1006807" y="487596"/>
            <a:ext cx="288601" cy="1096693"/>
            <a:chOff x="1006700" y="2603975"/>
            <a:chExt cx="55450" cy="210700"/>
          </a:xfrm>
        </p:grpSpPr>
        <p:sp>
          <p:nvSpPr>
            <p:cNvPr id="285" name="Google Shape;285;p30">
              <a:extLst>
                <a:ext uri="{FF2B5EF4-FFF2-40B4-BE49-F238E27FC236}">
                  <a16:creationId xmlns:a16="http://schemas.microsoft.com/office/drawing/2014/main" id="{36B5C134-8920-5473-7D97-62D198440208}"/>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a:extLst>
                <a:ext uri="{FF2B5EF4-FFF2-40B4-BE49-F238E27FC236}">
                  <a16:creationId xmlns:a16="http://schemas.microsoft.com/office/drawing/2014/main" id="{92819F66-80F8-04A7-6375-B39C97FE386A}"/>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a:extLst>
                <a:ext uri="{FF2B5EF4-FFF2-40B4-BE49-F238E27FC236}">
                  <a16:creationId xmlns:a16="http://schemas.microsoft.com/office/drawing/2014/main" id="{2A8364AF-77C1-6F03-7539-27336FC59B81}"/>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a:extLst>
                <a:ext uri="{FF2B5EF4-FFF2-40B4-BE49-F238E27FC236}">
                  <a16:creationId xmlns:a16="http://schemas.microsoft.com/office/drawing/2014/main" id="{77C1A334-0054-F59F-0E70-88042F7B4AAB}"/>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a:extLst>
                <a:ext uri="{FF2B5EF4-FFF2-40B4-BE49-F238E27FC236}">
                  <a16:creationId xmlns:a16="http://schemas.microsoft.com/office/drawing/2014/main" id="{362D7ADA-3045-1FB9-C68E-DDC2282D0209}"/>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a:extLst>
                <a:ext uri="{FF2B5EF4-FFF2-40B4-BE49-F238E27FC236}">
                  <a16:creationId xmlns:a16="http://schemas.microsoft.com/office/drawing/2014/main" id="{1E5F6621-11D7-2A03-1F55-845B0711E22B}"/>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a:extLst>
              <a:ext uri="{FF2B5EF4-FFF2-40B4-BE49-F238E27FC236}">
                <a16:creationId xmlns:a16="http://schemas.microsoft.com/office/drawing/2014/main" id="{15F426F7-C62E-C01E-93B0-2F4C58236D3A}"/>
              </a:ext>
            </a:extLst>
          </p:cNvPr>
          <p:cNvGrpSpPr/>
          <p:nvPr/>
        </p:nvGrpSpPr>
        <p:grpSpPr>
          <a:xfrm rot="5400000">
            <a:off x="7769557" y="3906771"/>
            <a:ext cx="288601" cy="1096693"/>
            <a:chOff x="1006700" y="2603975"/>
            <a:chExt cx="55450" cy="210700"/>
          </a:xfrm>
        </p:grpSpPr>
        <p:sp>
          <p:nvSpPr>
            <p:cNvPr id="292" name="Google Shape;292;p30">
              <a:extLst>
                <a:ext uri="{FF2B5EF4-FFF2-40B4-BE49-F238E27FC236}">
                  <a16:creationId xmlns:a16="http://schemas.microsoft.com/office/drawing/2014/main" id="{56582102-9CAB-99DB-1C99-59770A60C7D8}"/>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a:extLst>
                <a:ext uri="{FF2B5EF4-FFF2-40B4-BE49-F238E27FC236}">
                  <a16:creationId xmlns:a16="http://schemas.microsoft.com/office/drawing/2014/main" id="{D8ECE41C-C546-F64D-6551-39F27B6A51E8}"/>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a:extLst>
                <a:ext uri="{FF2B5EF4-FFF2-40B4-BE49-F238E27FC236}">
                  <a16:creationId xmlns:a16="http://schemas.microsoft.com/office/drawing/2014/main" id="{A9C9266A-FB11-9EA3-25BB-1941D259F7FF}"/>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a:extLst>
                <a:ext uri="{FF2B5EF4-FFF2-40B4-BE49-F238E27FC236}">
                  <a16:creationId xmlns:a16="http://schemas.microsoft.com/office/drawing/2014/main" id="{E8B4E530-F894-D346-AC2B-73899BC27EBE}"/>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a:extLst>
                <a:ext uri="{FF2B5EF4-FFF2-40B4-BE49-F238E27FC236}">
                  <a16:creationId xmlns:a16="http://schemas.microsoft.com/office/drawing/2014/main" id="{600C73AB-C12F-3D29-1CF3-4C1FEB47C9E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a:extLst>
                <a:ext uri="{FF2B5EF4-FFF2-40B4-BE49-F238E27FC236}">
                  <a16:creationId xmlns:a16="http://schemas.microsoft.com/office/drawing/2014/main" id="{5EF1D206-F8C6-D281-DEC4-A3DF7C379719}"/>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a:extLst>
              <a:ext uri="{FF2B5EF4-FFF2-40B4-BE49-F238E27FC236}">
                <a16:creationId xmlns:a16="http://schemas.microsoft.com/office/drawing/2014/main" id="{F2955B1A-D9F6-B3F5-6506-85E837E1AF61}"/>
              </a:ext>
            </a:extLst>
          </p:cNvPr>
          <p:cNvGrpSpPr/>
          <p:nvPr/>
        </p:nvGrpSpPr>
        <p:grpSpPr>
          <a:xfrm>
            <a:off x="551124" y="3629702"/>
            <a:ext cx="1178637" cy="1096691"/>
            <a:chOff x="827350" y="3629733"/>
            <a:chExt cx="1431600" cy="1332067"/>
          </a:xfrm>
        </p:grpSpPr>
        <p:sp>
          <p:nvSpPr>
            <p:cNvPr id="299" name="Google Shape;299;p30">
              <a:extLst>
                <a:ext uri="{FF2B5EF4-FFF2-40B4-BE49-F238E27FC236}">
                  <a16:creationId xmlns:a16="http://schemas.microsoft.com/office/drawing/2014/main" id="{47318C24-D360-6FB6-361C-0039A6AC019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a:extLst>
                <a:ext uri="{FF2B5EF4-FFF2-40B4-BE49-F238E27FC236}">
                  <a16:creationId xmlns:a16="http://schemas.microsoft.com/office/drawing/2014/main" id="{1BFD8563-4501-3338-8A8B-C629AF4C90CC}"/>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a:extLst>
                <a:ext uri="{FF2B5EF4-FFF2-40B4-BE49-F238E27FC236}">
                  <a16:creationId xmlns:a16="http://schemas.microsoft.com/office/drawing/2014/main" id="{C4DB21D6-09B0-850E-CBCD-6DCF4924A49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a:extLst>
              <a:ext uri="{FF2B5EF4-FFF2-40B4-BE49-F238E27FC236}">
                <a16:creationId xmlns:a16="http://schemas.microsoft.com/office/drawing/2014/main" id="{20563EE4-036B-62D7-43A7-4159B1E98942}"/>
              </a:ext>
            </a:extLst>
          </p:cNvPr>
          <p:cNvGrpSpPr/>
          <p:nvPr/>
        </p:nvGrpSpPr>
        <p:grpSpPr>
          <a:xfrm>
            <a:off x="322602" y="2902809"/>
            <a:ext cx="781224" cy="726909"/>
            <a:chOff x="827350" y="3629733"/>
            <a:chExt cx="1431600" cy="1332067"/>
          </a:xfrm>
        </p:grpSpPr>
        <p:sp>
          <p:nvSpPr>
            <p:cNvPr id="303" name="Google Shape;303;p30">
              <a:extLst>
                <a:ext uri="{FF2B5EF4-FFF2-40B4-BE49-F238E27FC236}">
                  <a16:creationId xmlns:a16="http://schemas.microsoft.com/office/drawing/2014/main" id="{DD8C3A3C-A4B1-1F3E-AF55-4158E8FD049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a:extLst>
                <a:ext uri="{FF2B5EF4-FFF2-40B4-BE49-F238E27FC236}">
                  <a16:creationId xmlns:a16="http://schemas.microsoft.com/office/drawing/2014/main" id="{250FCFE6-B621-DC80-3BC4-B405DE0246A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a:extLst>
                <a:ext uri="{FF2B5EF4-FFF2-40B4-BE49-F238E27FC236}">
                  <a16:creationId xmlns:a16="http://schemas.microsoft.com/office/drawing/2014/main" id="{9C0D10CE-A6D1-3F07-29C5-D1F99758C997}"/>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a:extLst>
              <a:ext uri="{FF2B5EF4-FFF2-40B4-BE49-F238E27FC236}">
                <a16:creationId xmlns:a16="http://schemas.microsoft.com/office/drawing/2014/main" id="{6E013D86-8C62-F581-2AA9-4E39B2E08A99}"/>
              </a:ext>
            </a:extLst>
          </p:cNvPr>
          <p:cNvGrpSpPr/>
          <p:nvPr/>
        </p:nvGrpSpPr>
        <p:grpSpPr>
          <a:xfrm>
            <a:off x="1816189" y="4394848"/>
            <a:ext cx="356325" cy="331552"/>
            <a:chOff x="827350" y="3629733"/>
            <a:chExt cx="1431600" cy="1332067"/>
          </a:xfrm>
        </p:grpSpPr>
        <p:sp>
          <p:nvSpPr>
            <p:cNvPr id="307" name="Google Shape;307;p30">
              <a:extLst>
                <a:ext uri="{FF2B5EF4-FFF2-40B4-BE49-F238E27FC236}">
                  <a16:creationId xmlns:a16="http://schemas.microsoft.com/office/drawing/2014/main" id="{AB8C2633-FB5F-1F41-420D-3D6A6179E44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a:extLst>
                <a:ext uri="{FF2B5EF4-FFF2-40B4-BE49-F238E27FC236}">
                  <a16:creationId xmlns:a16="http://schemas.microsoft.com/office/drawing/2014/main" id="{F7C205E4-74A1-F1D2-A991-EACCC828099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a:extLst>
                <a:ext uri="{FF2B5EF4-FFF2-40B4-BE49-F238E27FC236}">
                  <a16:creationId xmlns:a16="http://schemas.microsoft.com/office/drawing/2014/main" id="{D1F11981-10B2-18AF-0A5B-55235DBD9592}"/>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a:extLst>
              <a:ext uri="{FF2B5EF4-FFF2-40B4-BE49-F238E27FC236}">
                <a16:creationId xmlns:a16="http://schemas.microsoft.com/office/drawing/2014/main" id="{F57F9501-0ADB-1B23-5642-420F16A8C0C6}"/>
              </a:ext>
            </a:extLst>
          </p:cNvPr>
          <p:cNvGrpSpPr/>
          <p:nvPr/>
        </p:nvGrpSpPr>
        <p:grpSpPr>
          <a:xfrm>
            <a:off x="7466251" y="219713"/>
            <a:ext cx="895180" cy="832942"/>
            <a:chOff x="827350" y="3629733"/>
            <a:chExt cx="1431600" cy="1332067"/>
          </a:xfrm>
        </p:grpSpPr>
        <p:sp>
          <p:nvSpPr>
            <p:cNvPr id="311" name="Google Shape;311;p30">
              <a:extLst>
                <a:ext uri="{FF2B5EF4-FFF2-40B4-BE49-F238E27FC236}">
                  <a16:creationId xmlns:a16="http://schemas.microsoft.com/office/drawing/2014/main" id="{46C90512-1490-E4CB-7159-40CAA58C73A9}"/>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a:extLst>
                <a:ext uri="{FF2B5EF4-FFF2-40B4-BE49-F238E27FC236}">
                  <a16:creationId xmlns:a16="http://schemas.microsoft.com/office/drawing/2014/main" id="{2D33EB9E-F911-F701-0895-732146FC365C}"/>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a:extLst>
                <a:ext uri="{FF2B5EF4-FFF2-40B4-BE49-F238E27FC236}">
                  <a16:creationId xmlns:a16="http://schemas.microsoft.com/office/drawing/2014/main" id="{B8EE98B3-4755-37B5-80C1-B5D4DDE9A5C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a:extLst>
              <a:ext uri="{FF2B5EF4-FFF2-40B4-BE49-F238E27FC236}">
                <a16:creationId xmlns:a16="http://schemas.microsoft.com/office/drawing/2014/main" id="{E66E9EB8-E19C-04E0-EA58-314C358B73F3}"/>
              </a:ext>
            </a:extLst>
          </p:cNvPr>
          <p:cNvGrpSpPr/>
          <p:nvPr/>
        </p:nvGrpSpPr>
        <p:grpSpPr>
          <a:xfrm>
            <a:off x="8131283" y="1065715"/>
            <a:ext cx="598982" cy="557337"/>
            <a:chOff x="827350" y="3629733"/>
            <a:chExt cx="1431600" cy="1332067"/>
          </a:xfrm>
        </p:grpSpPr>
        <p:sp>
          <p:nvSpPr>
            <p:cNvPr id="315" name="Google Shape;315;p30">
              <a:extLst>
                <a:ext uri="{FF2B5EF4-FFF2-40B4-BE49-F238E27FC236}">
                  <a16:creationId xmlns:a16="http://schemas.microsoft.com/office/drawing/2014/main" id="{588BCEFC-3A3E-ADBC-D474-1CF89DADFFE7}"/>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a:extLst>
                <a:ext uri="{FF2B5EF4-FFF2-40B4-BE49-F238E27FC236}">
                  <a16:creationId xmlns:a16="http://schemas.microsoft.com/office/drawing/2014/main" id="{E859718F-B38B-E400-0418-162E766F78F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a:extLst>
                <a:ext uri="{FF2B5EF4-FFF2-40B4-BE49-F238E27FC236}">
                  <a16:creationId xmlns:a16="http://schemas.microsoft.com/office/drawing/2014/main" id="{4C411C88-C678-F22C-7880-3EBA1C022F7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a:extLst>
              <a:ext uri="{FF2B5EF4-FFF2-40B4-BE49-F238E27FC236}">
                <a16:creationId xmlns:a16="http://schemas.microsoft.com/office/drawing/2014/main" id="{2878E42E-B2B9-9808-08EB-ADCCE5F83FA7}"/>
              </a:ext>
            </a:extLst>
          </p:cNvPr>
          <p:cNvGrpSpPr/>
          <p:nvPr/>
        </p:nvGrpSpPr>
        <p:grpSpPr>
          <a:xfrm>
            <a:off x="6901231" y="620669"/>
            <a:ext cx="464268" cy="431989"/>
            <a:chOff x="827350" y="3629733"/>
            <a:chExt cx="1431600" cy="1332067"/>
          </a:xfrm>
        </p:grpSpPr>
        <p:sp>
          <p:nvSpPr>
            <p:cNvPr id="319" name="Google Shape;319;p30">
              <a:extLst>
                <a:ext uri="{FF2B5EF4-FFF2-40B4-BE49-F238E27FC236}">
                  <a16:creationId xmlns:a16="http://schemas.microsoft.com/office/drawing/2014/main" id="{FD2A2A07-155B-548B-8035-AC6B3312C362}"/>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a:extLst>
                <a:ext uri="{FF2B5EF4-FFF2-40B4-BE49-F238E27FC236}">
                  <a16:creationId xmlns:a16="http://schemas.microsoft.com/office/drawing/2014/main" id="{2E9423A5-9600-AEB5-323A-628E76F6BB0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a:extLst>
                <a:ext uri="{FF2B5EF4-FFF2-40B4-BE49-F238E27FC236}">
                  <a16:creationId xmlns:a16="http://schemas.microsoft.com/office/drawing/2014/main" id="{50204C91-84A2-71B6-5F55-5BFEDF80543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4175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572000" y="3366574"/>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3772348" y="3366574"/>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42FF7ACE-9915-1CDC-8F8B-F62F511FB682}"/>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717D763-531B-E34E-20FD-9F52029433B1}"/>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Use Cases</a:t>
            </a:r>
            <a:endParaRPr dirty="0"/>
          </a:p>
        </p:txBody>
      </p:sp>
      <p:sp>
        <p:nvSpPr>
          <p:cNvPr id="261" name="Google Shape;261;p44">
            <a:extLst>
              <a:ext uri="{FF2B5EF4-FFF2-40B4-BE49-F238E27FC236}">
                <a16:creationId xmlns:a16="http://schemas.microsoft.com/office/drawing/2014/main" id="{38425831-E372-D552-E51C-530D5E176026}"/>
              </a:ext>
            </a:extLst>
          </p:cNvPr>
          <p:cNvSpPr txBox="1">
            <a:spLocks noGrp="1"/>
          </p:cNvSpPr>
          <p:nvPr>
            <p:ph type="body" idx="1"/>
          </p:nvPr>
        </p:nvSpPr>
        <p:spPr>
          <a:xfrm>
            <a:off x="4788800" y="1691464"/>
            <a:ext cx="3499200" cy="3136887"/>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Tactical Threat Analysts </a:t>
            </a:r>
            <a:r>
              <a:rPr lang="en-US" dirty="0"/>
              <a:t>may use OSINT to conduct intelligence operations, gathering information on adversaries that may target their organization. </a:t>
            </a:r>
          </a:p>
          <a:p>
            <a:pPr>
              <a:buFont typeface="Arial" panose="020B0604020202020204" pitchFamily="34" charset="0"/>
              <a:buChar char="•"/>
            </a:pPr>
            <a:endParaRPr lang="en-US" dirty="0"/>
          </a:p>
          <a:p>
            <a:pPr>
              <a:buFont typeface="Arial" panose="020B0604020202020204" pitchFamily="34" charset="0"/>
              <a:buChar char="•"/>
            </a:pPr>
            <a:r>
              <a:rPr lang="en-US" b="1" dirty="0"/>
              <a:t>Security Analysts </a:t>
            </a:r>
            <a:r>
              <a:rPr lang="en-US" dirty="0"/>
              <a:t>will use OSINT data for several reasons, such as checking the reputation of IOCs such as IP addresses, email addresses and file hashes. Other use cases could include investigating fake social-media accounts that are being used to launch social engineering attacks against employees.</a:t>
            </a:r>
          </a:p>
        </p:txBody>
      </p:sp>
      <p:pic>
        <p:nvPicPr>
          <p:cNvPr id="262" name="Google Shape;262;p44">
            <a:extLst>
              <a:ext uri="{FF2B5EF4-FFF2-40B4-BE49-F238E27FC236}">
                <a16:creationId xmlns:a16="http://schemas.microsoft.com/office/drawing/2014/main" id="{89E20F60-8541-D1A6-BC8F-A2F2363342BB}"/>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64A4DC5-D151-2AA3-C5E8-782C070AFD21}"/>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AF33394-4981-9FE4-4001-E1AE8B72B0F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4413DEF8-7CA3-5DF1-233E-6696ADCEF81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8428D7E9-F1EC-F1F2-88C8-5CC09BF6C5E0}"/>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2ED554BB-3343-C5EB-C1F1-1733AB232E6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8ECB92AC-5440-3A05-87B4-D2550553A2E9}"/>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94396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75F6FC75-5F2A-5868-1729-03EBFEE9CB3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BE29105C-2773-7AA1-8C38-9457283464A4}"/>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Use Cases</a:t>
            </a:r>
            <a:endParaRPr dirty="0"/>
          </a:p>
        </p:txBody>
      </p:sp>
      <p:sp>
        <p:nvSpPr>
          <p:cNvPr id="261" name="Google Shape;261;p44">
            <a:extLst>
              <a:ext uri="{FF2B5EF4-FFF2-40B4-BE49-F238E27FC236}">
                <a16:creationId xmlns:a16="http://schemas.microsoft.com/office/drawing/2014/main" id="{8C9140CF-49A7-0E99-4ED2-76AA532D589D}"/>
              </a:ext>
            </a:extLst>
          </p:cNvPr>
          <p:cNvSpPr txBox="1">
            <a:spLocks noGrp="1"/>
          </p:cNvSpPr>
          <p:nvPr>
            <p:ph type="body" idx="1"/>
          </p:nvPr>
        </p:nvSpPr>
        <p:spPr>
          <a:xfrm>
            <a:off x="4788800" y="1691464"/>
            <a:ext cx="3499200" cy="3136887"/>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Vulnerability Analysts uses OSINT to keeping up to date with the latest publicly-announced vulnerabilities, following vulnerability researchers on social media, and sharing information is an important part of the work these guys do. </a:t>
            </a:r>
          </a:p>
          <a:p>
            <a:pPr>
              <a:buFont typeface="Arial" panose="020B0604020202020204" pitchFamily="34" charset="0"/>
              <a:buChar char="•"/>
            </a:pPr>
            <a:endParaRPr lang="en-US" b="1" dirty="0"/>
          </a:p>
          <a:p>
            <a:pPr>
              <a:buFont typeface="Arial" panose="020B0604020202020204" pitchFamily="34" charset="0"/>
              <a:buChar char="•"/>
            </a:pPr>
            <a:r>
              <a:rPr lang="en-US" dirty="0"/>
              <a:t>Offensive security specialists will use OSINT to gain information about their target company, such as internal systems and employee information.</a:t>
            </a:r>
          </a:p>
        </p:txBody>
      </p:sp>
      <p:pic>
        <p:nvPicPr>
          <p:cNvPr id="262" name="Google Shape;262;p44">
            <a:extLst>
              <a:ext uri="{FF2B5EF4-FFF2-40B4-BE49-F238E27FC236}">
                <a16:creationId xmlns:a16="http://schemas.microsoft.com/office/drawing/2014/main" id="{DCA7C10C-BBEC-C828-3296-4AD1F4EE270A}"/>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79A3F188-18EB-EBA6-9A5E-B5B6605D35B3}"/>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C3E2F4F-B4A1-08C8-B941-9E00CA9E86C5}"/>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053E904-5B0F-1396-09ED-87B6CD6E313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C12DDEEC-0E2C-A0F5-0222-32BF65C8CFE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1B9FAE9-FB71-7D49-FB43-C612E046848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433C3F85-F439-FD88-9C8E-D0363BACE87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545080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OSINT Intelligence Lifecycle</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42F3D38-9D74-FD5D-2D64-C2CA8B4A349B}"/>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8B292263-203F-EE82-288B-6F7AD9521DD6}"/>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Intelligence Cycle</a:t>
            </a:r>
            <a:endParaRPr dirty="0"/>
          </a:p>
        </p:txBody>
      </p:sp>
      <p:sp>
        <p:nvSpPr>
          <p:cNvPr id="261" name="Google Shape;261;p44">
            <a:extLst>
              <a:ext uri="{FF2B5EF4-FFF2-40B4-BE49-F238E27FC236}">
                <a16:creationId xmlns:a16="http://schemas.microsoft.com/office/drawing/2014/main" id="{9AF4A05A-94F4-B1DE-D5A8-A27C4910C523}"/>
              </a:ext>
            </a:extLst>
          </p:cNvPr>
          <p:cNvSpPr txBox="1">
            <a:spLocks noGrp="1"/>
          </p:cNvSpPr>
          <p:nvPr>
            <p:ph type="body" idx="1"/>
          </p:nvPr>
        </p:nvSpPr>
        <p:spPr>
          <a:xfrm>
            <a:off x="4225861" y="1691464"/>
            <a:ext cx="4599484" cy="3136887"/>
          </a:xfrm>
          <a:prstGeom prst="rect">
            <a:avLst/>
          </a:prstGeom>
        </p:spPr>
        <p:txBody>
          <a:bodyPr spcFirstLastPara="1" wrap="square" lIns="91425" tIns="91425" rIns="91425" bIns="91425" anchor="t" anchorCtr="0">
            <a:noAutofit/>
          </a:bodyPr>
          <a:lstStyle/>
          <a:p>
            <a:pPr marL="177800" indent="0">
              <a:buNone/>
            </a:pPr>
            <a:r>
              <a:rPr lang="en-US" dirty="0"/>
              <a:t>When dealing with an intelligence scenario, you need to take advantage of the massive amount of data at your disposal and use it to create an intelligence report that provides a clear explanation of the solutions you are looking for.</a:t>
            </a:r>
          </a:p>
          <a:p>
            <a:pPr marL="177800" indent="0">
              <a:buNone/>
            </a:pPr>
            <a:endParaRPr lang="en-US" dirty="0"/>
          </a:p>
          <a:p>
            <a:pPr marL="177800" indent="0">
              <a:buNone/>
            </a:pPr>
            <a:r>
              <a:rPr lang="en-US" dirty="0"/>
              <a:t>The only issue here is that intelligence reports do not grow on trees. So, you must not only identify all this data but also classify and organize it in such a way that all this data can be converted into information.</a:t>
            </a:r>
          </a:p>
        </p:txBody>
      </p:sp>
      <p:pic>
        <p:nvPicPr>
          <p:cNvPr id="262" name="Google Shape;262;p44">
            <a:extLst>
              <a:ext uri="{FF2B5EF4-FFF2-40B4-BE49-F238E27FC236}">
                <a16:creationId xmlns:a16="http://schemas.microsoft.com/office/drawing/2014/main" id="{2F9DF82A-AEB4-EFB8-B073-8BCA610677E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CE102C6-EE1A-41A0-177B-250BEF77933D}"/>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DF1B7971-5CF1-FD0A-82E9-03AA795D1E9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E91CC7C2-4B7C-4221-E255-92ABD8F8305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997E53-8193-9634-D08E-DE6FC2781281}"/>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996E8205-8D68-B9AF-A4CB-B4C4844DA15B}"/>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8A45FB8C-52D7-92BF-ADE2-BAF0578C1E41}"/>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494628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92E5BB1F-8FE0-CF0F-6AB7-2E65AE3D9339}"/>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6683C7BE-81CF-C11A-2BEC-D0B100FF73B1}"/>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Intelligence Cycle</a:t>
            </a:r>
            <a:endParaRPr dirty="0"/>
          </a:p>
        </p:txBody>
      </p:sp>
      <p:sp>
        <p:nvSpPr>
          <p:cNvPr id="261" name="Google Shape;261;p44">
            <a:extLst>
              <a:ext uri="{FF2B5EF4-FFF2-40B4-BE49-F238E27FC236}">
                <a16:creationId xmlns:a16="http://schemas.microsoft.com/office/drawing/2014/main" id="{B9A68955-3ABF-1854-C874-FC6C18FDC40A}"/>
              </a:ext>
            </a:extLst>
          </p:cNvPr>
          <p:cNvSpPr txBox="1">
            <a:spLocks noGrp="1"/>
          </p:cNvSpPr>
          <p:nvPr>
            <p:ph type="body" idx="1"/>
          </p:nvPr>
        </p:nvSpPr>
        <p:spPr>
          <a:xfrm>
            <a:off x="4225861" y="1691464"/>
            <a:ext cx="4599484" cy="3136887"/>
          </a:xfrm>
          <a:prstGeom prst="rect">
            <a:avLst/>
          </a:prstGeom>
        </p:spPr>
        <p:txBody>
          <a:bodyPr spcFirstLastPara="1" wrap="square" lIns="91425" tIns="91425" rIns="91425" bIns="91425" anchor="t" anchorCtr="0">
            <a:noAutofit/>
          </a:bodyPr>
          <a:lstStyle/>
          <a:p>
            <a:pPr marL="177800" indent="0">
              <a:buNone/>
            </a:pPr>
            <a:r>
              <a:rPr lang="en-US" dirty="0"/>
              <a:t>For these situations, there has always been a process of knowledge creation called </a:t>
            </a:r>
            <a:r>
              <a:rPr lang="en-US" b="1" i="1" dirty="0"/>
              <a:t>The Intelligence Cycle</a:t>
            </a:r>
            <a:r>
              <a:rPr lang="en-US" dirty="0"/>
              <a:t>. </a:t>
            </a:r>
          </a:p>
          <a:p>
            <a:pPr marL="177800" indent="0">
              <a:buNone/>
            </a:pPr>
            <a:endParaRPr lang="en-US" dirty="0"/>
          </a:p>
          <a:p>
            <a:pPr marL="177800" indent="0">
              <a:buNone/>
            </a:pPr>
            <a:r>
              <a:rPr lang="en-US" dirty="0"/>
              <a:t>This iterative model describes a series of stages and procedures that a researcher has to perform to convert the collected data and information into intelligence products capable of bringing solutions to the organization.</a:t>
            </a:r>
          </a:p>
        </p:txBody>
      </p:sp>
      <p:pic>
        <p:nvPicPr>
          <p:cNvPr id="262" name="Google Shape;262;p44">
            <a:extLst>
              <a:ext uri="{FF2B5EF4-FFF2-40B4-BE49-F238E27FC236}">
                <a16:creationId xmlns:a16="http://schemas.microsoft.com/office/drawing/2014/main" id="{BC78F0F6-01BF-3231-8925-77018EFC82F5}"/>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91D30C8-9F15-C55F-D3FE-33C6DD316DB2}"/>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2D9905D-47E2-08C8-B33A-2233B9EDDF8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2637BB4-7CA4-56F6-BB5C-F11C4167EBE9}"/>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0EA7FDF-C97A-2925-2757-B2FA51A73DC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0DA39F0-6867-269E-772A-5DF47FA71CA4}"/>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F99B42DA-6D5E-500C-346C-E698DD1D7E0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0997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84A2715-7799-9346-68D9-7290551B9DE2}"/>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24E74C45-85A3-E36D-F2A1-C9C4A797F780}"/>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Planning and Direction</a:t>
            </a:r>
          </a:p>
        </p:txBody>
      </p:sp>
      <p:sp>
        <p:nvSpPr>
          <p:cNvPr id="261" name="Google Shape;261;p44">
            <a:extLst>
              <a:ext uri="{FF2B5EF4-FFF2-40B4-BE49-F238E27FC236}">
                <a16:creationId xmlns:a16="http://schemas.microsoft.com/office/drawing/2014/main" id="{AE1871C0-BDAA-4AC1-0EDE-AFC0BF698BCC}"/>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b="1" dirty="0"/>
              <a:t>This is where you determine the purpose of your research and what kind of information you are looking for.</a:t>
            </a:r>
            <a:endParaRPr lang="en-US" dirty="0"/>
          </a:p>
        </p:txBody>
      </p:sp>
      <p:pic>
        <p:nvPicPr>
          <p:cNvPr id="262" name="Google Shape;262;p44">
            <a:extLst>
              <a:ext uri="{FF2B5EF4-FFF2-40B4-BE49-F238E27FC236}">
                <a16:creationId xmlns:a16="http://schemas.microsoft.com/office/drawing/2014/main" id="{B05BEE65-D94F-AEBD-79E0-087E0090019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A6D333E-A36A-6C7A-D00C-0CE7C5EB5BD3}"/>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48B75AF-BC21-792F-3552-FD972CB3996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F9CFD4C-AF5C-5CC6-06D5-48EFF0B289DE}"/>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69497FA-B16E-C4AC-95FF-079EE72331F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3EF309D-DFBE-9DD7-A23F-724DA13DE11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F784F7E-DFF5-1153-1C98-C51832807A6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0648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2B4ABC3C-E39A-5EC5-5599-36560BC3C8C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E641EB39-64A1-E620-5B34-BA907E9AFD2E}"/>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Collection </a:t>
            </a:r>
          </a:p>
        </p:txBody>
      </p:sp>
      <p:sp>
        <p:nvSpPr>
          <p:cNvPr id="261" name="Google Shape;261;p44">
            <a:extLst>
              <a:ext uri="{FF2B5EF4-FFF2-40B4-BE49-F238E27FC236}">
                <a16:creationId xmlns:a16="http://schemas.microsoft.com/office/drawing/2014/main" id="{2094C628-D35A-72E7-7F6F-1152E1699718}"/>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dirty="0"/>
              <a:t>In this second phase, your objective will be identifying which processes you will use to collect such information, and then, using all the techniques you know, obtain the data that will help you carry out your intelligence operation.</a:t>
            </a:r>
          </a:p>
        </p:txBody>
      </p:sp>
      <p:pic>
        <p:nvPicPr>
          <p:cNvPr id="262" name="Google Shape;262;p44">
            <a:extLst>
              <a:ext uri="{FF2B5EF4-FFF2-40B4-BE49-F238E27FC236}">
                <a16:creationId xmlns:a16="http://schemas.microsoft.com/office/drawing/2014/main" id="{33ED4E97-ADFC-D7B1-7734-9158A8A79537}"/>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C3FFA4D-4249-0A25-73BB-8B7E36E06080}"/>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EECA2ED5-64BC-ED88-22FA-B28FAE62A3D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D56D7FA3-F51D-910C-C505-ED9EEB54A0BE}"/>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8B57D04D-2216-8909-9D40-9B75A5D5867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5818E3D6-22EB-6FC4-94ED-D5CDA8412AB5}"/>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CE28739-5148-16F6-1BEA-B6D84E0ABA0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400363775"/>
      </p:ext>
    </p:extLst>
  </p:cSld>
  <p:clrMapOvr>
    <a:masterClrMapping/>
  </p:clrMapOvr>
</p:sld>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4784</TotalTime>
  <Words>1158</Words>
  <Application>Microsoft Office PowerPoint</Application>
  <PresentationFormat>On-screen Show (16:9)</PresentationFormat>
  <Paragraphs>76</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Josefin Sans</vt:lpstr>
      <vt:lpstr>Open Sans</vt:lpstr>
      <vt:lpstr>source-serif-pro</vt:lpstr>
      <vt:lpstr>Arial</vt:lpstr>
      <vt:lpstr>Karla</vt:lpstr>
      <vt:lpstr>Courier New</vt:lpstr>
      <vt:lpstr>Cardo</vt:lpstr>
      <vt:lpstr>Black and Gold Pitch Deck by Slidesgo</vt:lpstr>
      <vt:lpstr>Open-Source Intelligence (OSINT) Week 10: By Oracle</vt:lpstr>
      <vt:lpstr>What is OSINT?</vt:lpstr>
      <vt:lpstr>Use Cases</vt:lpstr>
      <vt:lpstr>Use Cases</vt:lpstr>
      <vt:lpstr>OSINT Intelligence Lifecycle</vt:lpstr>
      <vt:lpstr>Intelligence Cycle</vt:lpstr>
      <vt:lpstr>Intelligence Cycle</vt:lpstr>
      <vt:lpstr>Planning and Direction</vt:lpstr>
      <vt:lpstr>Collection </vt:lpstr>
      <vt:lpstr>Processing of data and information</vt:lpstr>
      <vt:lpstr>Analysis to produce meaningful intelligence</vt:lpstr>
      <vt:lpstr>Dissemination of intelligence to the clients</vt:lpstr>
      <vt:lpstr>OSINT Tools</vt:lpstr>
      <vt:lpstr>Theharvester Usage Example</vt:lpstr>
      <vt:lpstr>Theharvester Usage Example</vt:lpstr>
      <vt:lpstr>OSINT Framework</vt:lpstr>
      <vt:lpstr>OSINT Framework         </vt:lpstr>
      <vt:lpstr>Use cases </vt:lpstr>
      <vt:lpstr>Scenerio</vt:lpstr>
      <vt:lpstr>You work for a law enforcement organisation, and you have been assigned to track a person-of-interest, that is believed to be associated with a hacking group that recently compromised a Managed Service Provider (MSP) and are trying to sell the stolen credentials on both the clear net and dark web. Another team is focusing on the dark web lead, so you have been tasked with using OSINT sources to build up a profile on the individual and attempt to locate any evidence that links them to the MSP breach and sale of account details. You have been provided with some information to start your investigation. You should use any of the sources or tools taught in this course, that you deem to be applicable and appropriate.</vt:lpstr>
      <vt:lpstr>PS: We know that the email address used to register the Twitter account is fake, so do not include this in your report.   https://d2y9h8w1ydnujs.cloudfront.net/uploads/content/files/cfd0bb8f0473f468b8c65821d633d2f118054a3356eea89b3063160f983e1ef106d66638d7d9f77cc7cea0af177b.txt</vt:lpstr>
      <vt:lpstr>PowerPoint Presentation</vt:lpstr>
      <vt:lpstr>Select a particular coursemate in your group and perform an OSINT operation on the individual. Document as much information as you can find of the person and submit it to me.  NB: Just find and document public information. Do not hack your targets. To be presented next class.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33</cp:revision>
  <dcterms:modified xsi:type="dcterms:W3CDTF">2024-11-02T07:14:10Z</dcterms:modified>
</cp:coreProperties>
</file>